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10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1143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6120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66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5000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981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62096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51042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8461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3733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1405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5578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9312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5378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5821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9996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340BC1-B420-405E-B771-ED0FC727948F}" type="datetimeFigureOut">
              <a:rPr lang="bs-Latn-BA" smtClean="0"/>
              <a:t>30. 4. 2020.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3D235F-53D9-4ED2-8C46-26EAE5FC713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54210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aturala.hr/sadnja-suma-mogla-bi-znacajno-usporiti-klimatske-promjene-kazu-znanstvenici/6772/" TargetMode="Externa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2.slideserve.com/5293434/slide6-l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F3CC8-A134-4F37-ACEB-5090D051A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sz="7200" b="1" dirty="0">
                <a:latin typeface="Aharoni" panose="020B0604020202020204" pitchFamily="2" charset="-79"/>
                <a:cs typeface="Aharoni" panose="020B0604020202020204" pitchFamily="2" charset="-79"/>
              </a:rPr>
              <a:t>DAN PLANETA </a:t>
            </a:r>
            <a:r>
              <a:rPr lang="en-US" altLang="sr-Latn-RS" sz="7200" b="1" dirty="0"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r>
              <a:rPr lang="hr-HR" altLang="sr-Latn-RS" sz="7200" b="1" dirty="0">
                <a:latin typeface="Aharoni" panose="020B0604020202020204" pitchFamily="2" charset="-79"/>
                <a:cs typeface="Aharoni" panose="020B0604020202020204" pitchFamily="2" charset="-79"/>
              </a:rPr>
              <a:t>ZEMLJE</a:t>
            </a:r>
            <a:r>
              <a:rPr lang="en-US" altLang="sr-Latn-RS" sz="7200" b="1" dirty="0">
                <a:latin typeface="Aharoni" panose="020B0604020202020204" pitchFamily="2" charset="-79"/>
                <a:cs typeface="Aharoni" panose="020B0604020202020204" pitchFamily="2" charset="-79"/>
              </a:rPr>
              <a:t/>
            </a:r>
            <a:br>
              <a:rPr lang="en-US" altLang="sr-Latn-RS" sz="7200" b="1" dirty="0"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en-US" altLang="sr-Latn-RS" sz="7200" dirty="0"/>
              <a:t/>
            </a:r>
            <a:br>
              <a:rPr lang="en-US" altLang="sr-Latn-RS" sz="7200" dirty="0"/>
            </a:br>
            <a:endParaRPr lang="bs-Latn-B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F2DC4-D7EA-4E62-A5A9-48668A5C6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chemeClr val="tx1"/>
                </a:solidFill>
              </a:rPr>
              <a:t>Dan planeta Zemlje (Earth Day) obilježava se 22. travnja u više od 150 zemalja diljem svijeta. </a:t>
            </a:r>
            <a:r>
              <a:rPr lang="hr-HR" b="1" dirty="0">
                <a:solidFill>
                  <a:schemeClr val="tx1"/>
                </a:solidFill>
              </a:rPr>
              <a:t/>
            </a:r>
            <a:br>
              <a:rPr lang="hr-HR" b="1" dirty="0">
                <a:solidFill>
                  <a:schemeClr val="tx1"/>
                </a:solidFill>
              </a:rPr>
            </a:br>
            <a:endParaRPr lang="hr-HR" b="1" dirty="0">
              <a:solidFill>
                <a:schemeClr val="tx1"/>
              </a:solidFill>
            </a:endParaRPr>
          </a:p>
          <a:p>
            <a:endParaRPr lang="bs-Latn-BA" dirty="0"/>
          </a:p>
        </p:txBody>
      </p:sp>
      <p:pic>
        <p:nvPicPr>
          <p:cNvPr id="6" name="Picture 5" descr="A picture containing table, small, sitting, green&#10;&#10;Description automatically generated">
            <a:extLst>
              <a:ext uri="{FF2B5EF4-FFF2-40B4-BE49-F238E27FC236}">
                <a16:creationId xmlns:a16="http://schemas.microsoft.com/office/drawing/2014/main" id="{FC40D400-D41E-47F1-84CD-CFF80EAF2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10" y="120192"/>
            <a:ext cx="5291148" cy="372367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1F6BE8-8394-4795-A634-A8EACC16FD06}"/>
              </a:ext>
            </a:extLst>
          </p:cNvPr>
          <p:cNvSpPr txBox="1"/>
          <p:nvPr/>
        </p:nvSpPr>
        <p:spPr>
          <a:xfrm>
            <a:off x="2709644" y="5184396"/>
            <a:ext cx="7441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sr-Latn-RS" b="1" dirty="0">
                <a:latin typeface="Century Gothic" panose="020B0502020202020204" pitchFamily="34" charset="0"/>
              </a:rPr>
              <a:t>U Hrvatskoj  se Dan planeta Zemlje organizirano obilježava od 1990. godine.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14822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garden&#10;&#10;Description automatically generated">
            <a:extLst>
              <a:ext uri="{FF2B5EF4-FFF2-40B4-BE49-F238E27FC236}">
                <a16:creationId xmlns:a16="http://schemas.microsoft.com/office/drawing/2014/main" id="{3AA1A5CB-A15A-4D92-98AE-3D1DEF60F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30" y="214313"/>
            <a:ext cx="4181270" cy="2613294"/>
          </a:xfrm>
          <a:prstGeom prst="rect">
            <a:avLst/>
          </a:prstGeom>
        </p:spPr>
      </p:pic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CF90562C-E873-4D96-B985-1DE6E0F70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47" y="3199387"/>
            <a:ext cx="4181270" cy="3135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65052F-B187-425E-AFE6-10F76C712B7F}"/>
              </a:ext>
            </a:extLst>
          </p:cNvPr>
          <p:cNvSpPr txBox="1"/>
          <p:nvPr/>
        </p:nvSpPr>
        <p:spPr>
          <a:xfrm>
            <a:off x="755009" y="1157681"/>
            <a:ext cx="4479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Pošumljavanje</a:t>
            </a:r>
            <a:endParaRPr lang="bs-Latn-BA" b="1" dirty="0"/>
          </a:p>
        </p:txBody>
      </p:sp>
      <p:pic>
        <p:nvPicPr>
          <p:cNvPr id="6" name="Picture 5" descr="A picture containing fruit&#10;&#10;Description automatically generated">
            <a:extLst>
              <a:ext uri="{FF2B5EF4-FFF2-40B4-BE49-F238E27FC236}">
                <a16:creationId xmlns:a16="http://schemas.microsoft.com/office/drawing/2014/main" id="{1B7D32B5-731C-4F05-8C6C-9992BB61C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05" y="300518"/>
            <a:ext cx="2381250" cy="1924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E2C3E2-5108-4A4C-B207-BEF9298B5BC6}"/>
              </a:ext>
            </a:extLst>
          </p:cNvPr>
          <p:cNvSpPr txBox="1"/>
          <p:nvPr/>
        </p:nvSpPr>
        <p:spPr>
          <a:xfrm>
            <a:off x="755009" y="2365695"/>
            <a:ext cx="4957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Prema nekim znanstvenicima, </a:t>
            </a:r>
            <a:r>
              <a:rPr lang="bs-Latn-BA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sadnja drveća</a:t>
            </a:r>
            <a:r>
              <a:rPr lang="bs-Latn-BA" dirty="0"/>
              <a:t> je najučinkovitiji način za smanjenje emisija CO2 i borbu protiv klimatskih promjena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88FDD-EF36-4FCA-B632-12FF3F0977A1}"/>
              </a:ext>
            </a:extLst>
          </p:cNvPr>
          <p:cNvSpPr txBox="1"/>
          <p:nvPr/>
        </p:nvSpPr>
        <p:spPr>
          <a:xfrm>
            <a:off x="830510" y="4320330"/>
            <a:ext cx="4815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Š</a:t>
            </a:r>
            <a:r>
              <a:rPr lang="bs-Latn-BA" dirty="0"/>
              <a:t>ume apsorbiraju gotovo 10 % ukupnih emisija stakleničkih plinova na području Europe </a:t>
            </a:r>
          </a:p>
        </p:txBody>
      </p:sp>
    </p:spTree>
    <p:extLst>
      <p:ext uri="{BB962C8B-B14F-4D97-AF65-F5344CB8AC3E}">
        <p14:creationId xmlns:p14="http://schemas.microsoft.com/office/powerpoint/2010/main" val="42430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indoor, bridge, green&#10;&#10;Description automatically generated">
            <a:extLst>
              <a:ext uri="{FF2B5EF4-FFF2-40B4-BE49-F238E27FC236}">
                <a16:creationId xmlns:a16="http://schemas.microsoft.com/office/drawing/2014/main" id="{05022656-766A-4FB3-BFD3-168BD9009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7" y="-121298"/>
            <a:ext cx="4196232" cy="2910468"/>
          </a:xfrm>
          <a:prstGeom prst="rect">
            <a:avLst/>
          </a:prstGeom>
        </p:spPr>
      </p:pic>
      <p:pic>
        <p:nvPicPr>
          <p:cNvPr id="5" name="Picture 4" descr="A group of palm trees with a building in the background&#10;&#10;Description automatically generated">
            <a:extLst>
              <a:ext uri="{FF2B5EF4-FFF2-40B4-BE49-F238E27FC236}">
                <a16:creationId xmlns:a16="http://schemas.microsoft.com/office/drawing/2014/main" id="{4A73437C-4299-47B9-A42D-01D9E9007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9" y="2986480"/>
            <a:ext cx="6187327" cy="3871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AD725-F0EF-4C7F-8905-0B49729BE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53" y="3797533"/>
            <a:ext cx="4465898" cy="30604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902498-C832-4BFD-9795-21B5E3DA4292}"/>
              </a:ext>
            </a:extLst>
          </p:cNvPr>
          <p:cNvSpPr txBox="1"/>
          <p:nvPr/>
        </p:nvSpPr>
        <p:spPr>
          <a:xfrm>
            <a:off x="5343330" y="401217"/>
            <a:ext cx="6848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Možda</a:t>
            </a:r>
            <a:r>
              <a:rPr lang="en-US" sz="4000" b="1" dirty="0"/>
              <a:t> </a:t>
            </a:r>
            <a:r>
              <a:rPr lang="en-US" sz="4000" b="1" dirty="0" err="1"/>
              <a:t>neka</a:t>
            </a:r>
            <a:r>
              <a:rPr lang="en-US" sz="4000" b="1" dirty="0"/>
              <a:t> </a:t>
            </a:r>
            <a:r>
              <a:rPr lang="en-US" sz="4000" b="1" dirty="0" err="1"/>
              <a:t>bolja</a:t>
            </a:r>
            <a:r>
              <a:rPr lang="en-US" sz="4000" b="1" dirty="0"/>
              <a:t>   </a:t>
            </a:r>
            <a:r>
              <a:rPr lang="en-US" sz="4000" b="1" dirty="0" err="1"/>
              <a:t>budućnost</a:t>
            </a:r>
            <a:endParaRPr lang="bs-Latn-BA" sz="4000" b="1" dirty="0"/>
          </a:p>
        </p:txBody>
      </p:sp>
    </p:spTree>
    <p:extLst>
      <p:ext uri="{BB962C8B-B14F-4D97-AF65-F5344CB8AC3E}">
        <p14:creationId xmlns:p14="http://schemas.microsoft.com/office/powerpoint/2010/main" val="40773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2A9B36-14BC-416D-B2C2-1113538ACE4D}"/>
              </a:ext>
            </a:extLst>
          </p:cNvPr>
          <p:cNvSpPr txBox="1"/>
          <p:nvPr/>
        </p:nvSpPr>
        <p:spPr>
          <a:xfrm>
            <a:off x="771787" y="1761688"/>
            <a:ext cx="106707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“Čuvajmo Zemlju i prirodu na njoj, jer ih nismo naslijedili od svojih djedova i očeva, nego smo ih posudili od svojih potomaka.”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s-Latn-BA" dirty="0"/>
              <a:t>“Priroda je velika, a čovjek je malen.”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s-Latn-BA" dirty="0"/>
              <a:t>“Neka nas priroda pouči o svom radu, jer ide uvijek najkraćim i najbržim putem.”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pl-PL" dirty="0"/>
              <a:t>“Postoji izvrstan učitelj, ako ga razumijemo: to je priroda.”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6859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Petar </a:t>
            </a:r>
            <a:r>
              <a:rPr lang="hr-HR" dirty="0" err="1" smtClean="0"/>
              <a:t>smoljanović</a:t>
            </a:r>
            <a:r>
              <a:rPr lang="hr-HR" dirty="0" smtClean="0"/>
              <a:t> 7.C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423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2A63-382C-4195-A3A5-997D3258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221372"/>
            <a:ext cx="8534400" cy="2773027"/>
          </a:xfrm>
        </p:spPr>
        <p:txBody>
          <a:bodyPr>
            <a:normAutofit/>
          </a:bodyPr>
          <a:lstStyle/>
          <a:p>
            <a:r>
              <a:rPr lang="bs-Latn-BA" sz="2800" b="1" u="sng" dirty="0">
                <a:hlinkClick r:id="rId2" tooltip="slide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DAN PLANETA Zemlje, 22. travnja, prigoda je da se cjelokupno</a:t>
            </a:r>
            <a:r>
              <a:rPr lang="bs-Latn-BA" sz="2800" b="1" dirty="0"/>
              <a:t> </a:t>
            </a:r>
            <a:r>
              <a:rPr lang="bs-Latn-BA" sz="2800" b="1" u="sng" dirty="0"/>
              <a:t>svjetsko stanovništvo sjeti da imamo samo jedan planet, da ne služi samo nama i da smo ga na uporabu posudili od budućih naraštaja.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0A1DC-B54F-4553-97F8-AA6733C28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381" y="383796"/>
            <a:ext cx="8534400" cy="3615267"/>
          </a:xfrm>
        </p:spPr>
        <p:txBody>
          <a:bodyPr/>
          <a:lstStyle/>
          <a:p>
            <a:r>
              <a:rPr lang="hr-HR" altLang="sr-Latn-RS" b="1" dirty="0">
                <a:solidFill>
                  <a:schemeClr val="tx1"/>
                </a:solidFill>
                <a:latin typeface="Century Gothic" panose="020B0502020202020204" pitchFamily="34" charset="0"/>
              </a:rPr>
              <a:t>Dom za sedam milijardi ljudi</a:t>
            </a:r>
            <a:endParaRPr lang="en-US" altLang="sr-Latn-R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hr-HR" altLang="sr-Latn-RS" b="1" dirty="0">
                <a:solidFill>
                  <a:schemeClr val="tx1"/>
                </a:solidFill>
                <a:latin typeface="Century Gothic" panose="020B0502020202020204" pitchFamily="34" charset="0"/>
              </a:rPr>
              <a:t>Na Zemlji  ima pet oceana i 140 mora</a:t>
            </a:r>
            <a:endParaRPr lang="en-US" altLang="sr-Latn-R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hr-HR" altLang="sr-Latn-RS" b="1" dirty="0">
                <a:solidFill>
                  <a:schemeClr val="tx1"/>
                </a:solidFill>
                <a:latin typeface="Century Gothic" panose="020B0502020202020204" pitchFamily="34" charset="0"/>
              </a:rPr>
              <a:t>Na sedam kontinenata smješteno je 196 država i otprilike 250 000 gradova.</a:t>
            </a:r>
          </a:p>
          <a:p>
            <a:r>
              <a:rPr lang="hr-HR" b="1" dirty="0">
                <a:solidFill>
                  <a:schemeClr val="tx1"/>
                </a:solidFill>
              </a:rPr>
              <a:t>Zemlja nam pruža temelje za </a:t>
            </a:r>
            <a:r>
              <a:rPr lang="hr-HR" b="1" u="sng" dirty="0">
                <a:solidFill>
                  <a:schemeClr val="tx1"/>
                </a:solidFill>
              </a:rPr>
              <a:t>život</a:t>
            </a:r>
            <a:r>
              <a:rPr lang="hr-HR" b="1" dirty="0">
                <a:solidFill>
                  <a:schemeClr val="tx1"/>
                </a:solidFill>
              </a:rPr>
              <a:t>, ona nas hrani, njen zrak udišemo, vodu pijemo, u njenoj prirodi uživamo. 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79808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294B23-CE33-480D-9BB4-82C8B93A0C1E}"/>
              </a:ext>
            </a:extLst>
          </p:cNvPr>
          <p:cNvSpPr txBox="1"/>
          <p:nvPr/>
        </p:nvSpPr>
        <p:spPr>
          <a:xfrm>
            <a:off x="3401123" y="301083"/>
            <a:ext cx="6188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ČUDESNA ZEMLJA</a:t>
            </a:r>
            <a:endParaRPr lang="bs-Latn-BA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667A4-4C82-4553-97C0-BE91E62A90A1}"/>
              </a:ext>
            </a:extLst>
          </p:cNvPr>
          <p:cNvSpPr txBox="1"/>
          <p:nvPr/>
        </p:nvSpPr>
        <p:spPr>
          <a:xfrm>
            <a:off x="156117" y="1605776"/>
            <a:ext cx="931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Najhladnije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zemlji</a:t>
            </a:r>
            <a:r>
              <a:rPr lang="en-US" dirty="0"/>
              <a:t> je </a:t>
            </a:r>
            <a:r>
              <a:rPr lang="en-US" b="1" dirty="0"/>
              <a:t>Vostok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Antarktiku</a:t>
            </a:r>
            <a:endParaRPr lang="en-US" dirty="0"/>
          </a:p>
          <a:p>
            <a:r>
              <a:rPr lang="en-US" dirty="0"/>
              <a:t>1983.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izmjereno</a:t>
            </a:r>
            <a:r>
              <a:rPr lang="en-US" dirty="0"/>
              <a:t> je -89 </a:t>
            </a:r>
            <a:r>
              <a:rPr lang="en-US" dirty="0" err="1"/>
              <a:t>stupnjeva</a:t>
            </a:r>
            <a:r>
              <a:rPr lang="en-US" dirty="0"/>
              <a:t> </a:t>
            </a:r>
            <a:r>
              <a:rPr lang="en-US" dirty="0" err="1"/>
              <a:t>Celzijusa</a:t>
            </a:r>
            <a:endParaRPr lang="bs-Latn-B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1BD03-285B-49C0-8DD9-650F48687EBE}"/>
              </a:ext>
            </a:extLst>
          </p:cNvPr>
          <p:cNvSpPr txBox="1"/>
          <p:nvPr/>
        </p:nvSpPr>
        <p:spPr>
          <a:xfrm>
            <a:off x="256478" y="3757961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Najtoplije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zemlji</a:t>
            </a:r>
            <a:r>
              <a:rPr lang="en-US" dirty="0"/>
              <a:t> je </a:t>
            </a:r>
            <a:r>
              <a:rPr lang="en-US" b="1" dirty="0"/>
              <a:t>El-</a:t>
            </a:r>
            <a:r>
              <a:rPr lang="en-US" b="1" dirty="0" err="1"/>
              <a:t>Azizia</a:t>
            </a:r>
            <a:r>
              <a:rPr lang="en-US" dirty="0"/>
              <a:t> u </a:t>
            </a:r>
            <a:r>
              <a:rPr lang="en-US" dirty="0" err="1"/>
              <a:t>Libiji</a:t>
            </a:r>
            <a:r>
              <a:rPr lang="en-US" dirty="0"/>
              <a:t> (Afrika)</a:t>
            </a:r>
          </a:p>
          <a:p>
            <a:r>
              <a:rPr lang="en-US" dirty="0"/>
              <a:t>1922. </a:t>
            </a:r>
            <a:r>
              <a:rPr lang="en-US" dirty="0" err="1"/>
              <a:t>Godine</a:t>
            </a:r>
            <a:r>
              <a:rPr lang="en-US" dirty="0"/>
              <a:t>  </a:t>
            </a:r>
            <a:r>
              <a:rPr lang="en-US" dirty="0" err="1"/>
              <a:t>izmjereno</a:t>
            </a:r>
            <a:r>
              <a:rPr lang="en-US" dirty="0"/>
              <a:t> je 58 </a:t>
            </a:r>
            <a:r>
              <a:rPr lang="en-US" dirty="0" err="1"/>
              <a:t>stupnjeva</a:t>
            </a:r>
            <a:r>
              <a:rPr lang="en-US" dirty="0"/>
              <a:t> </a:t>
            </a:r>
            <a:r>
              <a:rPr lang="en-US" dirty="0" err="1"/>
              <a:t>Celzijusa</a:t>
            </a:r>
            <a:endParaRPr lang="bs-Latn-BA" dirty="0"/>
          </a:p>
        </p:txBody>
      </p:sp>
      <p:pic>
        <p:nvPicPr>
          <p:cNvPr id="12" name="Picture 11" descr="A picture containing outdoor, snow, water, skiing&#10;&#10;Description automatically generated">
            <a:extLst>
              <a:ext uri="{FF2B5EF4-FFF2-40B4-BE49-F238E27FC236}">
                <a16:creationId xmlns:a16="http://schemas.microsoft.com/office/drawing/2014/main" id="{C4F1E6AC-3761-4861-948E-FBE542131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16" y="1070525"/>
            <a:ext cx="3248412" cy="1697842"/>
          </a:xfrm>
          <a:prstGeom prst="rect">
            <a:avLst/>
          </a:prstGeom>
        </p:spPr>
      </p:pic>
      <p:pic>
        <p:nvPicPr>
          <p:cNvPr id="14" name="Picture 13" descr="A sunset over a snow covered slope&#10;&#10;Description automatically generated">
            <a:extLst>
              <a:ext uri="{FF2B5EF4-FFF2-40B4-BE49-F238E27FC236}">
                <a16:creationId xmlns:a16="http://schemas.microsoft.com/office/drawing/2014/main" id="{44AEC5DB-8CE6-4E14-8A3E-3321CF25D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97" y="3008349"/>
            <a:ext cx="2910349" cy="1903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FC7618-A9CD-49FB-901E-4EB2F57795A2}"/>
              </a:ext>
            </a:extLst>
          </p:cNvPr>
          <p:cNvSpPr txBox="1"/>
          <p:nvPr/>
        </p:nvSpPr>
        <p:spPr>
          <a:xfrm>
            <a:off x="581406" y="5633587"/>
            <a:ext cx="5293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Najdublje mjesto na Zemlji je </a:t>
            </a:r>
            <a:r>
              <a:rPr lang="hr-HR" b="1" dirty="0"/>
              <a:t>Marijanska brazda </a:t>
            </a:r>
            <a:r>
              <a:rPr lang="hr-HR" dirty="0"/>
              <a:t>u Tihom oceanu.</a:t>
            </a:r>
          </a:p>
          <a:p>
            <a:endParaRPr lang="bs-Latn-BA" dirty="0"/>
          </a:p>
        </p:txBody>
      </p:sp>
      <p:pic>
        <p:nvPicPr>
          <p:cNvPr id="4" name="Picture 3" descr="A body of water&#10;&#10;Description automatically generated">
            <a:extLst>
              <a:ext uri="{FF2B5EF4-FFF2-40B4-BE49-F238E27FC236}">
                <a16:creationId xmlns:a16="http://schemas.microsoft.com/office/drawing/2014/main" id="{F463DC20-A05F-4B32-A3A9-94B495356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97" y="5109901"/>
            <a:ext cx="2910349" cy="163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aterfall into a body of water&#10;&#10;Description automatically generated">
            <a:extLst>
              <a:ext uri="{FF2B5EF4-FFF2-40B4-BE49-F238E27FC236}">
                <a16:creationId xmlns:a16="http://schemas.microsoft.com/office/drawing/2014/main" id="{6ED8625A-9839-401A-8E39-109B0BAC7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0" y="189333"/>
            <a:ext cx="4767250" cy="3118418"/>
          </a:xfrm>
          <a:prstGeom prst="rect">
            <a:avLst/>
          </a:prstGeom>
        </p:spPr>
      </p:pic>
      <p:pic>
        <p:nvPicPr>
          <p:cNvPr id="5" name="Picture 4" descr="A close up of a mountain&#10;&#10;Description automatically generated">
            <a:extLst>
              <a:ext uri="{FF2B5EF4-FFF2-40B4-BE49-F238E27FC236}">
                <a16:creationId xmlns:a16="http://schemas.microsoft.com/office/drawing/2014/main" id="{CBB1A31E-9BAB-4D0A-B544-E98DB8FED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0" y="4020198"/>
            <a:ext cx="5611311" cy="2648470"/>
          </a:xfrm>
          <a:prstGeom prst="rect">
            <a:avLst/>
          </a:prstGeom>
        </p:spPr>
      </p:pic>
      <p:pic>
        <p:nvPicPr>
          <p:cNvPr id="7" name="Picture 6" descr="A picture containing nature, reef&#10;&#10;Description automatically generated">
            <a:extLst>
              <a:ext uri="{FF2B5EF4-FFF2-40B4-BE49-F238E27FC236}">
                <a16:creationId xmlns:a16="http://schemas.microsoft.com/office/drawing/2014/main" id="{80B28F94-4695-465B-8A25-98F340FC2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72" y="101033"/>
            <a:ext cx="4644995" cy="3550249"/>
          </a:xfrm>
          <a:prstGeom prst="rect">
            <a:avLst/>
          </a:prstGeom>
        </p:spPr>
      </p:pic>
      <p:pic>
        <p:nvPicPr>
          <p:cNvPr id="9" name="Picture 8" descr="A picture containing water, reef, kite, flying&#10;&#10;Description automatically generated">
            <a:extLst>
              <a:ext uri="{FF2B5EF4-FFF2-40B4-BE49-F238E27FC236}">
                <a16:creationId xmlns:a16="http://schemas.microsoft.com/office/drawing/2014/main" id="{FB8E0D4D-BDBA-4866-B67F-64544E33D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61" y="3735949"/>
            <a:ext cx="2478880" cy="30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973DAF-298E-46F8-BBD6-2BB0B4159677}"/>
              </a:ext>
            </a:extLst>
          </p:cNvPr>
          <p:cNvSpPr txBox="1"/>
          <p:nvPr/>
        </p:nvSpPr>
        <p:spPr>
          <a:xfrm>
            <a:off x="761543" y="311720"/>
            <a:ext cx="6411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ZEMLJA DANAS</a:t>
            </a:r>
            <a:endParaRPr lang="bs-Latn-BA" sz="4400" b="1" dirty="0"/>
          </a:p>
        </p:txBody>
      </p:sp>
      <p:pic>
        <p:nvPicPr>
          <p:cNvPr id="4" name="Picture 3" descr="A view of a beach next to a body of water&#10;&#10;Description automatically generated">
            <a:extLst>
              <a:ext uri="{FF2B5EF4-FFF2-40B4-BE49-F238E27FC236}">
                <a16:creationId xmlns:a16="http://schemas.microsoft.com/office/drawing/2014/main" id="{7DEF7F91-6497-4381-A598-17DDE8D430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770" y="100705"/>
            <a:ext cx="4172566" cy="2332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D07CE4-A3E6-442B-87BE-98F56A7042A3}"/>
              </a:ext>
            </a:extLst>
          </p:cNvPr>
          <p:cNvSpPr txBox="1"/>
          <p:nvPr/>
        </p:nvSpPr>
        <p:spPr>
          <a:xfrm>
            <a:off x="309489" y="1786597"/>
            <a:ext cx="4318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Otok</a:t>
            </a:r>
            <a:r>
              <a:rPr lang="en-US" dirty="0"/>
              <a:t> </a:t>
            </a:r>
            <a:r>
              <a:rPr lang="en-US" dirty="0" err="1"/>
              <a:t>smeća</a:t>
            </a:r>
            <a:r>
              <a:rPr lang="en-US" dirty="0"/>
              <a:t>”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pluta</a:t>
            </a:r>
            <a:r>
              <a:rPr lang="en-US" dirty="0"/>
              <a:t> u </a:t>
            </a:r>
            <a:r>
              <a:rPr lang="en-US" dirty="0" err="1"/>
              <a:t>oceanu</a:t>
            </a:r>
            <a:endParaRPr lang="en-US" dirty="0"/>
          </a:p>
          <a:p>
            <a:r>
              <a:rPr lang="en-US" dirty="0"/>
              <a:t>        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 Texas</a:t>
            </a:r>
          </a:p>
          <a:p>
            <a:r>
              <a:rPr lang="en-US" dirty="0"/>
              <a:t>         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nekoliko</a:t>
            </a:r>
            <a:endParaRPr lang="bs-Latn-B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D07EE-B8B9-4ADF-93B5-5D05C009E470}"/>
              </a:ext>
            </a:extLst>
          </p:cNvPr>
          <p:cNvSpPr txBox="1"/>
          <p:nvPr/>
        </p:nvSpPr>
        <p:spPr>
          <a:xfrm>
            <a:off x="436098" y="3207434"/>
            <a:ext cx="458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Pomor</a:t>
            </a:r>
            <a:r>
              <a:rPr lang="en-US" dirty="0"/>
              <a:t> </a:t>
            </a:r>
            <a:r>
              <a:rPr lang="en-US" dirty="0" err="1"/>
              <a:t>riba</a:t>
            </a:r>
            <a:r>
              <a:rPr lang="en-US" dirty="0"/>
              <a:t> u </a:t>
            </a:r>
            <a:r>
              <a:rPr lang="en-US" dirty="0" err="1"/>
              <a:t>zagađenim</a:t>
            </a:r>
            <a:r>
              <a:rPr lang="en-US" dirty="0"/>
              <a:t> </a:t>
            </a:r>
            <a:r>
              <a:rPr lang="en-US" dirty="0" err="1"/>
              <a:t>vodama</a:t>
            </a:r>
            <a:endParaRPr lang="bs-Latn-B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89C4D-6650-4B51-BD52-4E69A0308E68}"/>
              </a:ext>
            </a:extLst>
          </p:cNvPr>
          <p:cNvSpPr txBox="1"/>
          <p:nvPr/>
        </p:nvSpPr>
        <p:spPr>
          <a:xfrm>
            <a:off x="436098" y="4825218"/>
            <a:ext cx="392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Otrovni</a:t>
            </a:r>
            <a:r>
              <a:rPr lang="en-US" dirty="0"/>
              <a:t> </a:t>
            </a:r>
            <a:r>
              <a:rPr lang="en-US" dirty="0" err="1"/>
              <a:t>plinovi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tvornica</a:t>
            </a:r>
            <a:endParaRPr lang="en-US" dirty="0"/>
          </a:p>
          <a:p>
            <a:endParaRPr lang="bs-Latn-BA" dirty="0"/>
          </a:p>
        </p:txBody>
      </p:sp>
      <p:pic>
        <p:nvPicPr>
          <p:cNvPr id="9" name="Picture 8" descr="A body of water&#10;&#10;Description automatically generated">
            <a:extLst>
              <a:ext uri="{FF2B5EF4-FFF2-40B4-BE49-F238E27FC236}">
                <a16:creationId xmlns:a16="http://schemas.microsoft.com/office/drawing/2014/main" id="{E1CD71B3-AEF3-4C98-B1D9-3528D792D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28" y="2514655"/>
            <a:ext cx="3178848" cy="2033035"/>
          </a:xfrm>
          <a:prstGeom prst="rect">
            <a:avLst/>
          </a:prstGeom>
        </p:spPr>
      </p:pic>
      <p:pic>
        <p:nvPicPr>
          <p:cNvPr id="11" name="Picture 10" descr="A factory with smoke coming out of it&#10;&#10;Description automatically generated">
            <a:extLst>
              <a:ext uri="{FF2B5EF4-FFF2-40B4-BE49-F238E27FC236}">
                <a16:creationId xmlns:a16="http://schemas.microsoft.com/office/drawing/2014/main" id="{AA9922D7-2751-455D-BE34-89A701402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53" y="4638876"/>
            <a:ext cx="4422010" cy="21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5CF800-2E77-445E-9505-85E40AAC2343}"/>
              </a:ext>
            </a:extLst>
          </p:cNvPr>
          <p:cNvSpPr txBox="1"/>
          <p:nvPr/>
        </p:nvSpPr>
        <p:spPr>
          <a:xfrm>
            <a:off x="377505" y="629174"/>
            <a:ext cx="522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Prekomjerna</a:t>
            </a:r>
            <a:r>
              <a:rPr lang="en-US" dirty="0"/>
              <a:t> </a:t>
            </a:r>
            <a:r>
              <a:rPr lang="en-US" dirty="0" err="1" smtClean="0"/>
              <a:t>sje</a:t>
            </a:r>
            <a:r>
              <a:rPr lang="hr-HR" dirty="0" smtClean="0"/>
              <a:t>č</a:t>
            </a:r>
            <a:r>
              <a:rPr lang="en-US" dirty="0" smtClean="0"/>
              <a:t>a </a:t>
            </a:r>
            <a:r>
              <a:rPr lang="en-US" dirty="0" err="1"/>
              <a:t>šuma</a:t>
            </a:r>
            <a:endParaRPr lang="bs-Latn-BA" dirty="0"/>
          </a:p>
        </p:txBody>
      </p:sp>
      <p:pic>
        <p:nvPicPr>
          <p:cNvPr id="4" name="Picture 3" descr="A picture containing grass, outdoor, nature, water&#10;&#10;Description automatically generated">
            <a:extLst>
              <a:ext uri="{FF2B5EF4-FFF2-40B4-BE49-F238E27FC236}">
                <a16:creationId xmlns:a16="http://schemas.microsoft.com/office/drawing/2014/main" id="{CBD91A4A-E56C-4CF9-A7A7-63294426E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98" y="130629"/>
            <a:ext cx="3914709" cy="2202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C84B4-83EC-4807-B787-FE85271A4C20}"/>
              </a:ext>
            </a:extLst>
          </p:cNvPr>
          <p:cNvSpPr txBox="1"/>
          <p:nvPr/>
        </p:nvSpPr>
        <p:spPr>
          <a:xfrm>
            <a:off x="559837" y="3041780"/>
            <a:ext cx="534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Ubrzani</a:t>
            </a:r>
            <a:r>
              <a:rPr lang="en-US" dirty="0"/>
              <a:t> </a:t>
            </a:r>
            <a:r>
              <a:rPr lang="en-US" dirty="0" err="1"/>
              <a:t>nestanak</a:t>
            </a:r>
            <a:r>
              <a:rPr lang="en-US" dirty="0"/>
              <a:t> </a:t>
            </a:r>
            <a:r>
              <a:rPr lang="en-US" dirty="0" err="1"/>
              <a:t>brojnih</a:t>
            </a:r>
            <a:r>
              <a:rPr lang="en-US" dirty="0"/>
              <a:t> </a:t>
            </a:r>
            <a:r>
              <a:rPr lang="en-US" dirty="0" err="1"/>
              <a:t>životinjskih</a:t>
            </a:r>
            <a:r>
              <a:rPr lang="en-US" dirty="0"/>
              <a:t> </a:t>
            </a:r>
            <a:r>
              <a:rPr lang="en-US" dirty="0" err="1"/>
              <a:t>vrsta</a:t>
            </a:r>
            <a:endParaRPr lang="bs-Latn-BA" dirty="0"/>
          </a:p>
        </p:txBody>
      </p:sp>
      <p:pic>
        <p:nvPicPr>
          <p:cNvPr id="7" name="Picture 6" descr="A cat that is looking at the camera&#10;&#10;Description automatically generated">
            <a:extLst>
              <a:ext uri="{FF2B5EF4-FFF2-40B4-BE49-F238E27FC236}">
                <a16:creationId xmlns:a16="http://schemas.microsoft.com/office/drawing/2014/main" id="{8D626CFF-293C-4EF7-A8E2-75A4EBDD0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98" y="2497396"/>
            <a:ext cx="2143125" cy="2143125"/>
          </a:xfrm>
          <a:prstGeom prst="rect">
            <a:avLst/>
          </a:prstGeom>
        </p:spPr>
      </p:pic>
      <p:pic>
        <p:nvPicPr>
          <p:cNvPr id="9" name="Picture 8" descr="A picture containing bed, table, sitting, white&#10;&#10;Description automatically generated">
            <a:extLst>
              <a:ext uri="{FF2B5EF4-FFF2-40B4-BE49-F238E27FC236}">
                <a16:creationId xmlns:a16="http://schemas.microsoft.com/office/drawing/2014/main" id="{87E13034-51AC-4C14-A403-84893AA14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8" y="2520041"/>
            <a:ext cx="2097833" cy="20978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380794-077B-4BDA-8745-EE3CEE2DFB7D}"/>
              </a:ext>
            </a:extLst>
          </p:cNvPr>
          <p:cNvSpPr txBox="1"/>
          <p:nvPr/>
        </p:nvSpPr>
        <p:spPr>
          <a:xfrm>
            <a:off x="687897" y="5268286"/>
            <a:ext cx="4983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Ozonske</a:t>
            </a:r>
            <a:r>
              <a:rPr lang="en-US" dirty="0"/>
              <a:t> </a:t>
            </a:r>
            <a:r>
              <a:rPr lang="en-US" dirty="0" err="1"/>
              <a:t>rupe</a:t>
            </a:r>
            <a:endParaRPr lang="en-US" dirty="0"/>
          </a:p>
          <a:p>
            <a:endParaRPr lang="bs-Latn-BA" dirty="0"/>
          </a:p>
        </p:txBody>
      </p:sp>
      <p:pic>
        <p:nvPicPr>
          <p:cNvPr id="8" name="Picture 7" descr="A picture containing sitting, green, light, large&#10;&#10;Description automatically generated">
            <a:extLst>
              <a:ext uri="{FF2B5EF4-FFF2-40B4-BE49-F238E27FC236}">
                <a16:creationId xmlns:a16="http://schemas.microsoft.com/office/drawing/2014/main" id="{6EAEC0CF-DD6D-468B-BF57-69DB14F65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72" y="4445224"/>
            <a:ext cx="2662006" cy="2018324"/>
          </a:xfrm>
          <a:prstGeom prst="rect">
            <a:avLst/>
          </a:prstGeom>
        </p:spPr>
      </p:pic>
      <p:pic>
        <p:nvPicPr>
          <p:cNvPr id="11" name="Picture 10" descr="A view of a mountain&#10;&#10;Description automatically generated">
            <a:extLst>
              <a:ext uri="{FF2B5EF4-FFF2-40B4-BE49-F238E27FC236}">
                <a16:creationId xmlns:a16="http://schemas.microsoft.com/office/drawing/2014/main" id="{90FECA2E-25EB-4B23-8C12-E2572A062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03" y="173516"/>
            <a:ext cx="2462169" cy="184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9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1B6CF5-0E82-477F-A7B4-538FAF58AB8A}"/>
              </a:ext>
            </a:extLst>
          </p:cNvPr>
          <p:cNvSpPr txBox="1"/>
          <p:nvPr/>
        </p:nvSpPr>
        <p:spPr>
          <a:xfrm>
            <a:off x="3724506" y="185942"/>
            <a:ext cx="7783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Što</a:t>
            </a:r>
            <a:r>
              <a:rPr lang="en-US" sz="3600" b="1" dirty="0"/>
              <a:t> ja </a:t>
            </a:r>
            <a:r>
              <a:rPr lang="en-US" sz="3600" b="1" dirty="0" err="1"/>
              <a:t>mogu</a:t>
            </a:r>
            <a:r>
              <a:rPr lang="en-US" sz="3600" b="1" dirty="0"/>
              <a:t> </a:t>
            </a:r>
            <a:r>
              <a:rPr lang="en-US" sz="3600" b="1" dirty="0" err="1"/>
              <a:t>učiniti</a:t>
            </a:r>
            <a:endParaRPr lang="en-US" sz="3600" b="1" dirty="0"/>
          </a:p>
          <a:p>
            <a:endParaRPr lang="bs-Latn-B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95174-9D16-4923-BD20-5AC5BB1420F4}"/>
              </a:ext>
            </a:extLst>
          </p:cNvPr>
          <p:cNvSpPr txBox="1"/>
          <p:nvPr/>
        </p:nvSpPr>
        <p:spPr>
          <a:xfrm>
            <a:off x="200722" y="947414"/>
            <a:ext cx="115861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Odvajati</a:t>
            </a:r>
            <a:r>
              <a:rPr lang="en-US" dirty="0"/>
              <a:t> </a:t>
            </a:r>
            <a:r>
              <a:rPr lang="en-US" dirty="0" err="1"/>
              <a:t>otpad</a:t>
            </a:r>
            <a:r>
              <a:rPr lang="en-US" dirty="0"/>
              <a:t> za </a:t>
            </a:r>
            <a:r>
              <a:rPr lang="en-US" dirty="0" err="1"/>
              <a:t>recikliranje</a:t>
            </a:r>
            <a:r>
              <a:rPr lang="en-US" dirty="0"/>
              <a:t> –</a:t>
            </a:r>
            <a:r>
              <a:rPr lang="en-US" dirty="0" err="1"/>
              <a:t>papir,plastiku,staklo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Štediti</a:t>
            </a:r>
            <a:r>
              <a:rPr lang="en-US" dirty="0"/>
              <a:t> </a:t>
            </a:r>
            <a:r>
              <a:rPr lang="en-US" dirty="0" err="1"/>
              <a:t>vodu</a:t>
            </a:r>
            <a:r>
              <a:rPr lang="en-US" dirty="0"/>
              <a:t>—ne </a:t>
            </a:r>
            <a:r>
              <a:rPr lang="en-US" dirty="0" err="1"/>
              <a:t>trošiti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potrebno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Štediti</a:t>
            </a:r>
            <a:r>
              <a:rPr lang="en-US" dirty="0"/>
              <a:t> </a:t>
            </a:r>
            <a:r>
              <a:rPr lang="en-US" dirty="0" err="1"/>
              <a:t>električnu</a:t>
            </a:r>
            <a:r>
              <a:rPr lang="en-US" dirty="0"/>
              <a:t> </a:t>
            </a:r>
            <a:r>
              <a:rPr lang="en-US" dirty="0" err="1"/>
              <a:t>energiju-gasiti</a:t>
            </a:r>
            <a:r>
              <a:rPr lang="en-US" dirty="0"/>
              <a:t> </a:t>
            </a:r>
            <a:r>
              <a:rPr lang="en-US" dirty="0" err="1"/>
              <a:t>svjetla</a:t>
            </a:r>
            <a:r>
              <a:rPr lang="en-US" dirty="0"/>
              <a:t> </a:t>
            </a:r>
            <a:r>
              <a:rPr lang="en-US" dirty="0" err="1"/>
              <a:t>tamo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potrebna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uređaje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troše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energije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Hodati,voziti</a:t>
            </a:r>
            <a:r>
              <a:rPr lang="en-US" dirty="0"/>
              <a:t> </a:t>
            </a:r>
            <a:r>
              <a:rPr lang="en-US" dirty="0" err="1"/>
              <a:t>bicikl-što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autobus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Ne </a:t>
            </a:r>
            <a:r>
              <a:rPr lang="en-US" dirty="0" err="1"/>
              <a:t>bacati</a:t>
            </a:r>
            <a:r>
              <a:rPr lang="en-US" dirty="0"/>
              <a:t> </a:t>
            </a:r>
            <a:r>
              <a:rPr lang="en-US" dirty="0" err="1"/>
              <a:t>staru</a:t>
            </a:r>
            <a:r>
              <a:rPr lang="en-US" dirty="0"/>
              <a:t> </a:t>
            </a:r>
            <a:r>
              <a:rPr lang="en-US" dirty="0" err="1"/>
              <a:t>odjeću</a:t>
            </a:r>
            <a:r>
              <a:rPr lang="en-US" dirty="0"/>
              <a:t> I </a:t>
            </a:r>
            <a:r>
              <a:rPr lang="en-US" dirty="0" err="1"/>
              <a:t>igračke-pokloniti,razmjeniti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Ne </a:t>
            </a:r>
            <a:r>
              <a:rPr lang="en-US" dirty="0" err="1"/>
              <a:t>bacati</a:t>
            </a:r>
            <a:r>
              <a:rPr lang="en-US" dirty="0"/>
              <a:t> </a:t>
            </a:r>
            <a:r>
              <a:rPr lang="en-US" dirty="0" err="1"/>
              <a:t>smeće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ulici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Počistiti</a:t>
            </a:r>
            <a:r>
              <a:rPr lang="en-US" dirty="0"/>
              <a:t> </a:t>
            </a:r>
            <a:r>
              <a:rPr lang="en-US" dirty="0" err="1"/>
              <a:t>iza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psa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Poticati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da </a:t>
            </a:r>
            <a:r>
              <a:rPr lang="en-US" dirty="0" err="1"/>
              <a:t>čine</a:t>
            </a:r>
            <a:r>
              <a:rPr lang="en-US" dirty="0"/>
              <a:t> to </a:t>
            </a:r>
            <a:r>
              <a:rPr lang="en-US" dirty="0" err="1"/>
              <a:t>isto</a:t>
            </a:r>
            <a:endParaRPr lang="bs-Latn-BA" dirty="0"/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41482C1-99E6-4421-8369-6EE0889A3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06" y="1109272"/>
            <a:ext cx="3472833" cy="4292722"/>
          </a:xfrm>
          <a:prstGeom prst="rect">
            <a:avLst/>
          </a:prstGeom>
        </p:spPr>
      </p:pic>
      <p:pic>
        <p:nvPicPr>
          <p:cNvPr id="6" name="Picture 5" descr="A picture containing bin, container, outdoor, parking&#10;&#10;Description automatically generated">
            <a:extLst>
              <a:ext uri="{FF2B5EF4-FFF2-40B4-BE49-F238E27FC236}">
                <a16:creationId xmlns:a16="http://schemas.microsoft.com/office/drawing/2014/main" id="{5EB7B987-B822-455F-A3AC-E94FA9BC28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97" y="4524916"/>
            <a:ext cx="2386885" cy="175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9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0F49F-FE85-4671-808C-AAED39A3A1EE}"/>
              </a:ext>
            </a:extLst>
          </p:cNvPr>
          <p:cNvSpPr txBox="1"/>
          <p:nvPr/>
        </p:nvSpPr>
        <p:spPr>
          <a:xfrm>
            <a:off x="3115513" y="332588"/>
            <a:ext cx="68468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Što</a:t>
            </a:r>
            <a:r>
              <a:rPr lang="en-US" sz="4000" b="1" dirty="0"/>
              <a:t> </a:t>
            </a:r>
            <a:r>
              <a:rPr lang="en-US" sz="4000" b="1" dirty="0" err="1"/>
              <a:t>znanost</a:t>
            </a:r>
            <a:r>
              <a:rPr lang="en-US" sz="4000" b="1" dirty="0"/>
              <a:t> </a:t>
            </a:r>
            <a:r>
              <a:rPr lang="en-US" sz="4000" b="1" dirty="0" err="1"/>
              <a:t>može</a:t>
            </a:r>
            <a:r>
              <a:rPr lang="en-US" sz="4000" b="1" dirty="0"/>
              <a:t> </a:t>
            </a:r>
            <a:r>
              <a:rPr lang="en-US" sz="4000" b="1" dirty="0" err="1"/>
              <a:t>učiniti</a:t>
            </a:r>
            <a:endParaRPr lang="en-US" sz="4000" b="1" dirty="0"/>
          </a:p>
          <a:p>
            <a:endParaRPr lang="bs-Latn-BA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54DA22-E8B8-4C57-A697-CEDE958DA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00" y="1256756"/>
            <a:ext cx="3066757" cy="2172244"/>
          </a:xfrm>
          <a:prstGeom prst="rect">
            <a:avLst/>
          </a:prstGeom>
        </p:spPr>
      </p:pic>
      <p:pic>
        <p:nvPicPr>
          <p:cNvPr id="6" name="Picture 5" descr="A close up of a car&#10;&#10;Description automatically generated">
            <a:extLst>
              <a:ext uri="{FF2B5EF4-FFF2-40B4-BE49-F238E27FC236}">
                <a16:creationId xmlns:a16="http://schemas.microsoft.com/office/drawing/2014/main" id="{3CF94FFE-7F3D-42B8-8730-380A6BC6F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68" y="1323776"/>
            <a:ext cx="2050542" cy="1827387"/>
          </a:xfrm>
          <a:prstGeom prst="rect">
            <a:avLst/>
          </a:prstGeom>
        </p:spPr>
      </p:pic>
      <p:pic>
        <p:nvPicPr>
          <p:cNvPr id="9" name="Picture 8" descr="A picture containing person, bicycle, yellow, sitting&#10;&#10;Description automatically generated">
            <a:extLst>
              <a:ext uri="{FF2B5EF4-FFF2-40B4-BE49-F238E27FC236}">
                <a16:creationId xmlns:a16="http://schemas.microsoft.com/office/drawing/2014/main" id="{E45B78E5-175E-4A8F-A614-829B4C63C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06838"/>
            <a:ext cx="2447778" cy="2172243"/>
          </a:xfrm>
          <a:prstGeom prst="rect">
            <a:avLst/>
          </a:prstGeom>
        </p:spPr>
      </p:pic>
      <p:pic>
        <p:nvPicPr>
          <p:cNvPr id="11" name="Picture 10" descr="A picture containing table, sitting, food, water&#10;&#10;Description automatically generated">
            <a:extLst>
              <a:ext uri="{FF2B5EF4-FFF2-40B4-BE49-F238E27FC236}">
                <a16:creationId xmlns:a16="http://schemas.microsoft.com/office/drawing/2014/main" id="{DC842DDB-8112-4E7C-A71F-D74F170A7D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73" y="3706837"/>
            <a:ext cx="2470482" cy="21722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621374-50D0-4B63-B56C-2447280EC231}"/>
              </a:ext>
            </a:extLst>
          </p:cNvPr>
          <p:cNvSpPr txBox="1"/>
          <p:nvPr/>
        </p:nvSpPr>
        <p:spPr>
          <a:xfrm>
            <a:off x="319830" y="1398513"/>
            <a:ext cx="527667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Električni</a:t>
            </a:r>
            <a:r>
              <a:rPr lang="en-US" sz="3200" dirty="0"/>
              <a:t> </a:t>
            </a:r>
            <a:r>
              <a:rPr lang="en-US" sz="3200" dirty="0" err="1"/>
              <a:t>automobili</a:t>
            </a:r>
            <a:endParaRPr lang="en-US" sz="3200" dirty="0"/>
          </a:p>
          <a:p>
            <a:endParaRPr lang="en-US" dirty="0"/>
          </a:p>
          <a:p>
            <a:r>
              <a:rPr lang="en-US" dirty="0"/>
              <a:t>S</a:t>
            </a:r>
            <a:r>
              <a:rPr lang="bs-Latn-BA" dirty="0"/>
              <a:t>tudij</a:t>
            </a:r>
            <a:r>
              <a:rPr lang="en-US" dirty="0"/>
              <a:t>e</a:t>
            </a:r>
            <a:r>
              <a:rPr lang="bs-Latn-BA" dirty="0"/>
              <a:t> potvrđuj</a:t>
            </a:r>
            <a:r>
              <a:rPr lang="en-US" dirty="0"/>
              <a:t>u </a:t>
            </a:r>
            <a:r>
              <a:rPr lang="bs-Latn-BA" dirty="0"/>
              <a:t>da su električna vozila </a:t>
            </a:r>
            <a:r>
              <a:rPr lang="en-US" dirty="0"/>
              <a:t>  </a:t>
            </a:r>
            <a:r>
              <a:rPr lang="bs-Latn-BA" dirty="0"/>
              <a:t>uistinu manje štetna od onih s klasičnim motorima na fosilna goriva.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“Seabin project” za </a:t>
            </a:r>
            <a:r>
              <a:rPr lang="en-US" sz="2800" dirty="0" err="1"/>
              <a:t>čišćenje</a:t>
            </a:r>
            <a:r>
              <a:rPr lang="en-US" sz="2800" dirty="0"/>
              <a:t> </a:t>
            </a:r>
            <a:r>
              <a:rPr lang="en-US" sz="2800" dirty="0" err="1"/>
              <a:t>oceana</a:t>
            </a:r>
            <a:endParaRPr lang="en-US" sz="2800" dirty="0"/>
          </a:p>
          <a:p>
            <a:endParaRPr lang="en-US" dirty="0"/>
          </a:p>
          <a:p>
            <a:r>
              <a:rPr lang="bs-Latn-BA" dirty="0"/>
              <a:t>Djeluje tako što stvara protok vode koji prolazi kroz kantu, donoseći i plutajuće smeće koje se zatim hvata u mrežastu vrećicu, a čista voda se vraća</a:t>
            </a:r>
            <a:endParaRPr lang="en-US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7200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indmill next to a body of water&#10;&#10;Description automatically generated">
            <a:extLst>
              <a:ext uri="{FF2B5EF4-FFF2-40B4-BE49-F238E27FC236}">
                <a16:creationId xmlns:a16="http://schemas.microsoft.com/office/drawing/2014/main" id="{1F9A547F-3081-47FB-B219-DD4B088BC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05" y="771525"/>
            <a:ext cx="3483306" cy="2140487"/>
          </a:xfrm>
          <a:prstGeom prst="rect">
            <a:avLst/>
          </a:prstGeom>
        </p:spPr>
      </p:pic>
      <p:pic>
        <p:nvPicPr>
          <p:cNvPr id="5" name="Picture 4" descr="A picture containing outdoor, cell, object, track&#10;&#10;Description automatically generated">
            <a:extLst>
              <a:ext uri="{FF2B5EF4-FFF2-40B4-BE49-F238E27FC236}">
                <a16:creationId xmlns:a16="http://schemas.microsoft.com/office/drawing/2014/main" id="{0D839032-9A2C-4851-8019-6E139EFD6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21" y="3161714"/>
            <a:ext cx="4450080" cy="3337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A1FE5F-2664-4063-A42C-887077F6EB35}"/>
              </a:ext>
            </a:extLst>
          </p:cNvPr>
          <p:cNvSpPr txBox="1"/>
          <p:nvPr/>
        </p:nvSpPr>
        <p:spPr>
          <a:xfrm>
            <a:off x="587229" y="1224793"/>
            <a:ext cx="56513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b="1" dirty="0" err="1"/>
              <a:t>Energija</a:t>
            </a:r>
            <a:r>
              <a:rPr lang="en-US" sz="2400" b="1" dirty="0"/>
              <a:t> </a:t>
            </a:r>
            <a:r>
              <a:rPr lang="en-US" sz="2400" b="1" dirty="0" err="1"/>
              <a:t>vjetra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b="1" dirty="0" err="1"/>
              <a:t>Energija</a:t>
            </a:r>
            <a:r>
              <a:rPr lang="en-US" sz="2400" b="1" dirty="0"/>
              <a:t> </a:t>
            </a:r>
            <a:r>
              <a:rPr lang="en-US" sz="2400" b="1" dirty="0" err="1"/>
              <a:t>sunca</a:t>
            </a:r>
            <a:endParaRPr lang="en-US" sz="2400" b="1" dirty="0"/>
          </a:p>
          <a:p>
            <a:endParaRPr lang="bs-Latn-BA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DF233EC-61A9-4C8A-8C2C-C5F282A1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13" y="3709855"/>
            <a:ext cx="1846060" cy="1431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518231-A7EA-49E6-B15E-2EAB6D2CB247}"/>
              </a:ext>
            </a:extLst>
          </p:cNvPr>
          <p:cNvSpPr txBox="1"/>
          <p:nvPr/>
        </p:nvSpPr>
        <p:spPr>
          <a:xfrm>
            <a:off x="587229" y="419450"/>
            <a:ext cx="619946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</a:t>
            </a:r>
            <a:r>
              <a:rPr lang="bs-Latn-BA" sz="2800" b="1" dirty="0"/>
              <a:t>Obnovljivi izvor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/>
              <a:t>energije</a:t>
            </a:r>
            <a:endParaRPr lang="en-US" sz="2800" b="1" dirty="0"/>
          </a:p>
          <a:p>
            <a:endParaRPr lang="bs-Latn-BA" dirty="0"/>
          </a:p>
          <a:p>
            <a:r>
              <a:rPr lang="bs-Latn-BA" sz="2000" dirty="0"/>
              <a:t>Obnovljivi izvori energije dostupni su u obliku sunčeve energije, energije vjetra, geotermalne energije (podzemna voda, tlo) te okolišni zrak. Za razliku </a:t>
            </a:r>
            <a:r>
              <a:rPr lang="en-US" sz="2000" dirty="0"/>
              <a:t>od </a:t>
            </a:r>
            <a:r>
              <a:rPr lang="bs-Latn-BA" sz="2000" dirty="0"/>
              <a:t>fosilnih goriva ima ih u neograničenim količinama i ne naplaćuju se.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1042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131</TotalTime>
  <Words>412</Words>
  <Application>Microsoft Office PowerPoint</Application>
  <PresentationFormat>Široki zaslon</PresentationFormat>
  <Paragraphs>87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Aharoni</vt:lpstr>
      <vt:lpstr>Century Gothic</vt:lpstr>
      <vt:lpstr>Wingdings 3</vt:lpstr>
      <vt:lpstr>Slice</vt:lpstr>
      <vt:lpstr>DAN PLANETA  ZEMLJE  </vt:lpstr>
      <vt:lpstr>DAN PLANETA Zemlje, 22. travnja, prigoda je da se cjelokupno svjetsko stanovništvo sjeti da imamo samo jedan planet, da ne služi samo nama i da smo ga na uporabu posudili od budućih naraštaja.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Petar smoljanović 7.C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PLANETA  ZEMLJE</dc:title>
  <dc:creator>uk</dc:creator>
  <cp:lastModifiedBy>Korisnik</cp:lastModifiedBy>
  <cp:revision>19</cp:revision>
  <dcterms:created xsi:type="dcterms:W3CDTF">2020-04-27T09:51:08Z</dcterms:created>
  <dcterms:modified xsi:type="dcterms:W3CDTF">2020-04-30T12:11:09Z</dcterms:modified>
</cp:coreProperties>
</file>