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6" r:id="rId6"/>
    <p:sldId id="264" r:id="rId7"/>
    <p:sldId id="267" r:id="rId8"/>
    <p:sldId id="265" r:id="rId9"/>
    <p:sldId id="256" r:id="rId10"/>
    <p:sldId id="257" r:id="rId11"/>
    <p:sldId id="258" r:id="rId12"/>
    <p:sldId id="259" r:id="rId13"/>
    <p:sldId id="260" r:id="rId14"/>
    <p:sldId id="261" r:id="rId15"/>
    <p:sldId id="262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3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069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020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188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54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95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9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267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948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786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659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4853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8CB4A-F21F-44A8-B46A-DD5C25E7C747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3B686-1F3A-454D-9E1F-CB2847FC91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181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5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5.jpeg"/><Relationship Id="rId7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15.jpeg"/><Relationship Id="rId4" Type="http://schemas.openxmlformats.org/officeDocument/2006/relationships/image" Target="../media/image14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57" y="4288393"/>
            <a:ext cx="2152650" cy="2124075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586" y="4288393"/>
            <a:ext cx="2105025" cy="217170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46" y="3714143"/>
            <a:ext cx="1971675" cy="23145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971" y="964056"/>
            <a:ext cx="1733550" cy="26384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3" y="3153414"/>
            <a:ext cx="2019531" cy="255978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" y="526932"/>
            <a:ext cx="1952625" cy="234315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353" y="4082526"/>
            <a:ext cx="2373915" cy="2377567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2036926" y="775177"/>
            <a:ext cx="8304967" cy="92333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KOLIKO IMAM KILOGRAMA?</a:t>
            </a:r>
            <a:endParaRPr lang="hr-HR" sz="5400" b="1" cap="none" spc="0" dirty="0">
              <a:ln w="1905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64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36" y="3521148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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033" y="3035138"/>
            <a:ext cx="1618997" cy="1900562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037" y="3035138"/>
            <a:ext cx="1618997" cy="1900562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688" y="1691462"/>
            <a:ext cx="762790" cy="116095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540" y="3521148"/>
            <a:ext cx="938212" cy="112585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285" y="3521148"/>
            <a:ext cx="938212" cy="1125854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412" y="2472211"/>
            <a:ext cx="938212" cy="1125854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638" y="369229"/>
            <a:ext cx="762790" cy="1160950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4" name="Slika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490" y="3935641"/>
            <a:ext cx="521284" cy="831948"/>
          </a:xfrm>
          <a:prstGeom prst="rect">
            <a:avLst/>
          </a:prstGeom>
        </p:spPr>
      </p:pic>
      <p:sp>
        <p:nvSpPr>
          <p:cNvPr id="25" name="TekstniOkvir 24"/>
          <p:cNvSpPr txBox="1"/>
          <p:nvPr/>
        </p:nvSpPr>
        <p:spPr>
          <a:xfrm>
            <a:off x="862727" y="2263571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6" name="Slika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57" y="2054587"/>
            <a:ext cx="938212" cy="1125854"/>
          </a:xfrm>
          <a:prstGeom prst="rect">
            <a:avLst/>
          </a:prstGeom>
        </p:spPr>
      </p:pic>
      <p:sp>
        <p:nvSpPr>
          <p:cNvPr id="27" name="Pravokutnik 26"/>
          <p:cNvSpPr/>
          <p:nvPr/>
        </p:nvSpPr>
        <p:spPr>
          <a:xfrm>
            <a:off x="1264172" y="2181658"/>
            <a:ext cx="11208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8 </a:t>
            </a:r>
            <a:r>
              <a:rPr lang="hr-HR" sz="4400" dirty="0"/>
              <a:t>kg</a:t>
            </a:r>
          </a:p>
        </p:txBody>
      </p:sp>
      <p:grpSp>
        <p:nvGrpSpPr>
          <p:cNvPr id="28" name="Grupa 27"/>
          <p:cNvGrpSpPr/>
          <p:nvPr/>
        </p:nvGrpSpPr>
        <p:grpSpPr>
          <a:xfrm>
            <a:off x="-3057" y="3389425"/>
            <a:ext cx="2639259" cy="2197986"/>
            <a:chOff x="60270" y="2207605"/>
            <a:chExt cx="2639259" cy="2197986"/>
          </a:xfrm>
        </p:grpSpPr>
        <p:sp>
          <p:nvSpPr>
            <p:cNvPr id="30" name="TekstniOkvir 29"/>
            <p:cNvSpPr txBox="1"/>
            <p:nvPr/>
          </p:nvSpPr>
          <p:spPr>
            <a:xfrm>
              <a:off x="919024" y="2207605"/>
              <a:ext cx="16514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13 kg</a:t>
              </a:r>
              <a:endParaRPr lang="hr-HR" sz="4000" dirty="0"/>
            </a:p>
          </p:txBody>
        </p:sp>
        <p:pic>
          <p:nvPicPr>
            <p:cNvPr id="31" name="Slika 3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2" name="TekstniOkvir 31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33" name="Slika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16" y="3262354"/>
            <a:ext cx="1096500" cy="1287196"/>
          </a:xfrm>
          <a:prstGeom prst="rect">
            <a:avLst/>
          </a:prstGeom>
        </p:spPr>
      </p:pic>
      <p:grpSp>
        <p:nvGrpSpPr>
          <p:cNvPr id="34" name="Grupa 33"/>
          <p:cNvGrpSpPr/>
          <p:nvPr/>
        </p:nvGrpSpPr>
        <p:grpSpPr>
          <a:xfrm>
            <a:off x="6572250" y="192259"/>
            <a:ext cx="5213350" cy="4508759"/>
            <a:chOff x="6572250" y="1244688"/>
            <a:chExt cx="4672012" cy="3456330"/>
          </a:xfrm>
        </p:grpSpPr>
        <p:sp>
          <p:nvSpPr>
            <p:cNvPr id="35" name="Zaobljeni pravokutni oblačić 34"/>
            <p:cNvSpPr/>
            <p:nvPr/>
          </p:nvSpPr>
          <p:spPr>
            <a:xfrm>
              <a:off x="6572250" y="2530187"/>
              <a:ext cx="342900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TekstniOkvir 35"/>
            <p:cNvSpPr txBox="1"/>
            <p:nvPr/>
          </p:nvSpPr>
          <p:spPr>
            <a:xfrm>
              <a:off x="9229725" y="1244688"/>
              <a:ext cx="2014537" cy="778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4</a:t>
              </a:r>
              <a:r>
                <a:rPr lang="hr-HR" sz="6000" dirty="0" smtClean="0">
                  <a:sym typeface="Symbol" panose="05050102010706020507" pitchFamily="18" charset="2"/>
                </a:rPr>
                <a:t>8</a:t>
              </a:r>
              <a:r>
                <a:rPr lang="hr-HR" sz="6000" dirty="0" smtClean="0"/>
                <a:t> kg</a:t>
              </a:r>
              <a:endParaRPr lang="hr-HR" sz="6000" dirty="0"/>
            </a:p>
          </p:txBody>
        </p:sp>
      </p:grpSp>
      <p:grpSp>
        <p:nvGrpSpPr>
          <p:cNvPr id="37" name="Grupa 36"/>
          <p:cNvGrpSpPr/>
          <p:nvPr/>
        </p:nvGrpSpPr>
        <p:grpSpPr>
          <a:xfrm>
            <a:off x="2102249" y="1474671"/>
            <a:ext cx="4323756" cy="3404319"/>
            <a:chOff x="6572250" y="1244688"/>
            <a:chExt cx="4788086" cy="3456330"/>
          </a:xfrm>
        </p:grpSpPr>
        <p:sp>
          <p:nvSpPr>
            <p:cNvPr id="38" name="Zaobljeni pravokutni oblačić 37"/>
            <p:cNvSpPr/>
            <p:nvPr/>
          </p:nvSpPr>
          <p:spPr>
            <a:xfrm>
              <a:off x="6572250" y="2530187"/>
              <a:ext cx="342900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TekstniOkvir 38"/>
            <p:cNvSpPr txBox="1"/>
            <p:nvPr/>
          </p:nvSpPr>
          <p:spPr>
            <a:xfrm>
              <a:off x="9229725" y="1244688"/>
              <a:ext cx="2130611" cy="1031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29 kg</a:t>
              </a:r>
              <a:endParaRPr lang="hr-HR" sz="6000" dirty="0"/>
            </a:p>
          </p:txBody>
        </p:sp>
      </p:grpSp>
      <p:sp>
        <p:nvSpPr>
          <p:cNvPr id="40" name="Pravokutnik 39"/>
          <p:cNvSpPr/>
          <p:nvPr/>
        </p:nvSpPr>
        <p:spPr>
          <a:xfrm>
            <a:off x="2363016" y="4025842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sp>
        <p:nvSpPr>
          <p:cNvPr id="41" name="Pravokutnik 40"/>
          <p:cNvSpPr/>
          <p:nvPr/>
        </p:nvSpPr>
        <p:spPr>
          <a:xfrm>
            <a:off x="3733132" y="3968535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pic>
        <p:nvPicPr>
          <p:cNvPr id="42" name="Slika 4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160" y="2657765"/>
            <a:ext cx="712039" cy="1141437"/>
          </a:xfrm>
          <a:prstGeom prst="rect">
            <a:avLst/>
          </a:prstGeom>
        </p:spPr>
      </p:pic>
      <p:grpSp>
        <p:nvGrpSpPr>
          <p:cNvPr id="43" name="Grupa 42"/>
          <p:cNvGrpSpPr/>
          <p:nvPr/>
        </p:nvGrpSpPr>
        <p:grpSpPr>
          <a:xfrm>
            <a:off x="6740320" y="370231"/>
            <a:ext cx="5213350" cy="4508759"/>
            <a:chOff x="6572250" y="1244688"/>
            <a:chExt cx="4672012" cy="3456330"/>
          </a:xfrm>
        </p:grpSpPr>
        <p:sp>
          <p:nvSpPr>
            <p:cNvPr id="44" name="Zaobljeni pravokutni oblačić 43"/>
            <p:cNvSpPr/>
            <p:nvPr/>
          </p:nvSpPr>
          <p:spPr>
            <a:xfrm>
              <a:off x="6572250" y="2530187"/>
              <a:ext cx="342900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5" name="TekstniOkvir 44"/>
            <p:cNvSpPr txBox="1"/>
            <p:nvPr/>
          </p:nvSpPr>
          <p:spPr>
            <a:xfrm>
              <a:off x="9229725" y="1244688"/>
              <a:ext cx="2014537" cy="778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32 kg</a:t>
              </a:r>
              <a:endParaRPr lang="hr-HR" sz="6000" dirty="0"/>
            </a:p>
          </p:txBody>
        </p:sp>
      </p:grpSp>
      <p:sp>
        <p:nvSpPr>
          <p:cNvPr id="46" name="Pravokutnik 45"/>
          <p:cNvSpPr/>
          <p:nvPr/>
        </p:nvSpPr>
        <p:spPr>
          <a:xfrm>
            <a:off x="2558430" y="1736534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>
                <a:solidFill>
                  <a:srgbClr val="0000FF"/>
                </a:solidFill>
              </a:rPr>
              <a:t>3 </a:t>
            </a:r>
            <a:r>
              <a:rPr lang="hr-HR" sz="4000" dirty="0">
                <a:solidFill>
                  <a:srgbClr val="0000FF"/>
                </a:solidFill>
              </a:rPr>
              <a:t>kg</a:t>
            </a:r>
          </a:p>
        </p:txBody>
      </p:sp>
      <p:sp>
        <p:nvSpPr>
          <p:cNvPr id="47" name="Pravokutnik 46"/>
          <p:cNvSpPr/>
          <p:nvPr/>
        </p:nvSpPr>
        <p:spPr>
          <a:xfrm>
            <a:off x="2895834" y="632132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3 </a:t>
            </a:r>
            <a:r>
              <a:rPr lang="hr-HR" sz="4000" dirty="0"/>
              <a:t>kg</a:t>
            </a: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187" y="2685004"/>
            <a:ext cx="898032" cy="1138270"/>
          </a:xfrm>
          <a:prstGeom prst="rect">
            <a:avLst/>
          </a:prstGeom>
        </p:spPr>
      </p:pic>
      <p:sp>
        <p:nvSpPr>
          <p:cNvPr id="49" name="TekstniOkvir 48"/>
          <p:cNvSpPr txBox="1"/>
          <p:nvPr/>
        </p:nvSpPr>
        <p:spPr>
          <a:xfrm>
            <a:off x="3082371" y="588001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767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6" grpId="0"/>
      <p:bldP spid="47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3510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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Slika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849" y="3316459"/>
            <a:ext cx="1026519" cy="1301129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038" y="3461860"/>
            <a:ext cx="1315167" cy="154389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519" y="3461860"/>
            <a:ext cx="1315167" cy="1543892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187" y="3474268"/>
            <a:ext cx="1315167" cy="1543892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84" y="2445888"/>
            <a:ext cx="762790" cy="1160950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426" y="2443984"/>
            <a:ext cx="762790" cy="116095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692" y="2445888"/>
            <a:ext cx="2105025" cy="21717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371" y="384498"/>
            <a:ext cx="1382641" cy="1426435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816" y="2035140"/>
            <a:ext cx="933362" cy="1496598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812" y="2332831"/>
            <a:ext cx="712039" cy="1141437"/>
          </a:xfrm>
          <a:prstGeom prst="rect">
            <a:avLst/>
          </a:prstGeom>
        </p:spPr>
      </p:pic>
      <p:sp>
        <p:nvSpPr>
          <p:cNvPr id="31" name="Pravokutnik 30"/>
          <p:cNvSpPr/>
          <p:nvPr/>
        </p:nvSpPr>
        <p:spPr>
          <a:xfrm>
            <a:off x="842313" y="2239919"/>
            <a:ext cx="15295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= 3 </a:t>
            </a:r>
            <a:r>
              <a:rPr lang="hr-HR" sz="4400" dirty="0"/>
              <a:t>kg</a:t>
            </a:r>
          </a:p>
        </p:txBody>
      </p:sp>
      <p:grpSp>
        <p:nvGrpSpPr>
          <p:cNvPr id="32" name="Grupa 31"/>
          <p:cNvGrpSpPr/>
          <p:nvPr/>
        </p:nvGrpSpPr>
        <p:grpSpPr>
          <a:xfrm>
            <a:off x="-3057" y="3389425"/>
            <a:ext cx="2639259" cy="2197986"/>
            <a:chOff x="60270" y="2207605"/>
            <a:chExt cx="2639259" cy="2197986"/>
          </a:xfrm>
        </p:grpSpPr>
        <p:sp>
          <p:nvSpPr>
            <p:cNvPr id="33" name="TekstniOkvir 32"/>
            <p:cNvSpPr txBox="1"/>
            <p:nvPr/>
          </p:nvSpPr>
          <p:spPr>
            <a:xfrm>
              <a:off x="919024" y="2207605"/>
              <a:ext cx="16514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13 kg</a:t>
              </a:r>
              <a:endParaRPr lang="hr-HR" sz="4000" dirty="0"/>
            </a:p>
          </p:txBody>
        </p:sp>
        <p:pic>
          <p:nvPicPr>
            <p:cNvPr id="34" name="Slika 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5" name="TekstniOkvir 34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36" name="Slika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016" y="3262354"/>
            <a:ext cx="1096500" cy="1287196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6" y="1838530"/>
            <a:ext cx="762790" cy="1160950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396" y="2484511"/>
            <a:ext cx="521284" cy="831948"/>
          </a:xfrm>
          <a:prstGeom prst="rect">
            <a:avLst/>
          </a:prstGeom>
        </p:spPr>
      </p:pic>
      <p:pic>
        <p:nvPicPr>
          <p:cNvPr id="39" name="Slika 3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58" y="2366356"/>
            <a:ext cx="712039" cy="1141437"/>
          </a:xfrm>
          <a:prstGeom prst="rect">
            <a:avLst/>
          </a:prstGeom>
        </p:spPr>
      </p:pic>
      <p:pic>
        <p:nvPicPr>
          <p:cNvPr id="40" name="Slika 3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65" y="2500054"/>
            <a:ext cx="521284" cy="831948"/>
          </a:xfrm>
          <a:prstGeom prst="rect">
            <a:avLst/>
          </a:prstGeom>
        </p:spPr>
      </p:pic>
      <p:pic>
        <p:nvPicPr>
          <p:cNvPr id="41" name="Slika 4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627" y="2381899"/>
            <a:ext cx="712039" cy="1141437"/>
          </a:xfrm>
          <a:prstGeom prst="rect">
            <a:avLst/>
          </a:prstGeom>
        </p:spPr>
      </p:pic>
      <p:sp>
        <p:nvSpPr>
          <p:cNvPr id="42" name="TekstniOkvir 41"/>
          <p:cNvSpPr txBox="1"/>
          <p:nvPr/>
        </p:nvSpPr>
        <p:spPr>
          <a:xfrm>
            <a:off x="2748566" y="1916753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50 kg</a:t>
            </a:r>
            <a:endParaRPr lang="hr-HR" sz="4000" dirty="0"/>
          </a:p>
        </p:txBody>
      </p:sp>
      <p:sp>
        <p:nvSpPr>
          <p:cNvPr id="43" name="TekstniOkvir 42"/>
          <p:cNvSpPr txBox="1"/>
          <p:nvPr/>
        </p:nvSpPr>
        <p:spPr>
          <a:xfrm>
            <a:off x="6619590" y="3994456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sp>
        <p:nvSpPr>
          <p:cNvPr id="44" name="TekstniOkvir 43"/>
          <p:cNvSpPr txBox="1"/>
          <p:nvPr/>
        </p:nvSpPr>
        <p:spPr>
          <a:xfrm>
            <a:off x="7986578" y="3982048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sp>
        <p:nvSpPr>
          <p:cNvPr id="45" name="TekstniOkvir 44"/>
          <p:cNvSpPr txBox="1"/>
          <p:nvPr/>
        </p:nvSpPr>
        <p:spPr>
          <a:xfrm>
            <a:off x="9219066" y="3955814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13 kg</a:t>
            </a:r>
            <a:endParaRPr lang="hr-HR" sz="4000" dirty="0"/>
          </a:p>
        </p:txBody>
      </p:sp>
      <p:grpSp>
        <p:nvGrpSpPr>
          <p:cNvPr id="46" name="Grupa 45"/>
          <p:cNvGrpSpPr/>
          <p:nvPr/>
        </p:nvGrpSpPr>
        <p:grpSpPr>
          <a:xfrm>
            <a:off x="6342742" y="192259"/>
            <a:ext cx="5442858" cy="5002883"/>
            <a:chOff x="6572249" y="1244688"/>
            <a:chExt cx="4672013" cy="3456330"/>
          </a:xfrm>
        </p:grpSpPr>
        <p:sp>
          <p:nvSpPr>
            <p:cNvPr id="47" name="Zaobljeni pravokutni oblačić 46"/>
            <p:cNvSpPr/>
            <p:nvPr/>
          </p:nvSpPr>
          <p:spPr>
            <a:xfrm>
              <a:off x="6572249" y="2530187"/>
              <a:ext cx="388652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8" name="TekstniOkvir 47"/>
            <p:cNvSpPr txBox="1"/>
            <p:nvPr/>
          </p:nvSpPr>
          <p:spPr>
            <a:xfrm>
              <a:off x="9229725" y="1244688"/>
              <a:ext cx="2014537" cy="701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52 kg</a:t>
              </a:r>
              <a:endParaRPr lang="hr-HR" sz="6000" dirty="0"/>
            </a:p>
          </p:txBody>
        </p:sp>
      </p:grpSp>
      <p:pic>
        <p:nvPicPr>
          <p:cNvPr id="49" name="Slika 4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449" y="3316459"/>
            <a:ext cx="712039" cy="1141437"/>
          </a:xfrm>
          <a:prstGeom prst="rect">
            <a:avLst/>
          </a:prstGeom>
        </p:spPr>
      </p:pic>
      <p:sp>
        <p:nvSpPr>
          <p:cNvPr id="50" name="TekstniOkvir 49"/>
          <p:cNvSpPr txBox="1"/>
          <p:nvPr/>
        </p:nvSpPr>
        <p:spPr>
          <a:xfrm>
            <a:off x="3083026" y="590357"/>
            <a:ext cx="1651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50 kg</a:t>
            </a:r>
            <a:endParaRPr lang="hr-HR" sz="4000" dirty="0"/>
          </a:p>
        </p:txBody>
      </p:sp>
      <p:sp>
        <p:nvSpPr>
          <p:cNvPr id="51" name="TekstniOkvir 50"/>
          <p:cNvSpPr txBox="1"/>
          <p:nvPr/>
        </p:nvSpPr>
        <p:spPr>
          <a:xfrm>
            <a:off x="3056204" y="611188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393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50" grpId="0"/>
      <p:bldP spid="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282261" y="312886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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2767021" y="611188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456" y="2553309"/>
            <a:ext cx="2105025" cy="2171700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60" y="434112"/>
            <a:ext cx="1076324" cy="106203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636" y="3140910"/>
            <a:ext cx="1496543" cy="1476678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816" y="3140910"/>
            <a:ext cx="1496543" cy="1476678"/>
          </a:xfrm>
          <a:prstGeom prst="rect">
            <a:avLst/>
          </a:prstGeom>
        </p:spPr>
      </p:pic>
      <p:sp>
        <p:nvSpPr>
          <p:cNvPr id="21" name="Pravokutnik 20"/>
          <p:cNvSpPr/>
          <p:nvPr/>
        </p:nvSpPr>
        <p:spPr>
          <a:xfrm>
            <a:off x="142137" y="3198962"/>
            <a:ext cx="18149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= 50 </a:t>
            </a:r>
            <a:r>
              <a:rPr lang="hr-HR" sz="4400" dirty="0"/>
              <a:t>kg</a:t>
            </a:r>
          </a:p>
        </p:txBody>
      </p:sp>
      <p:pic>
        <p:nvPicPr>
          <p:cNvPr id="23" name="Slika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9" y="2126104"/>
            <a:ext cx="1127654" cy="1163372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916" y="3571272"/>
            <a:ext cx="683079" cy="1095282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312" y="3597532"/>
            <a:ext cx="683079" cy="1095282"/>
          </a:xfrm>
          <a:prstGeom prst="rect">
            <a:avLst/>
          </a:prstGeom>
        </p:spPr>
      </p:pic>
      <p:pic>
        <p:nvPicPr>
          <p:cNvPr id="30" name="Slika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707" y="3623792"/>
            <a:ext cx="683079" cy="1095282"/>
          </a:xfrm>
          <a:prstGeom prst="rect">
            <a:avLst/>
          </a:prstGeom>
        </p:spPr>
      </p:pic>
      <p:pic>
        <p:nvPicPr>
          <p:cNvPr id="31" name="Slika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780" y="3623792"/>
            <a:ext cx="683079" cy="1095282"/>
          </a:xfrm>
          <a:prstGeom prst="rect">
            <a:avLst/>
          </a:prstGeom>
        </p:spPr>
      </p:pic>
      <p:pic>
        <p:nvPicPr>
          <p:cNvPr id="32" name="Slika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859" y="3639159"/>
            <a:ext cx="683079" cy="1095282"/>
          </a:xfrm>
          <a:prstGeom prst="rect">
            <a:avLst/>
          </a:prstGeom>
        </p:spPr>
      </p:pic>
      <p:pic>
        <p:nvPicPr>
          <p:cNvPr id="33" name="Slika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167" y="2584842"/>
            <a:ext cx="683079" cy="1095282"/>
          </a:xfrm>
          <a:prstGeom prst="rect">
            <a:avLst/>
          </a:prstGeom>
        </p:spPr>
      </p:pic>
      <p:pic>
        <p:nvPicPr>
          <p:cNvPr id="34" name="Slika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19" y="2600940"/>
            <a:ext cx="683079" cy="1095282"/>
          </a:xfrm>
          <a:prstGeom prst="rect">
            <a:avLst/>
          </a:prstGeom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713" y="2621313"/>
            <a:ext cx="683079" cy="1095282"/>
          </a:xfrm>
          <a:prstGeom prst="rect">
            <a:avLst/>
          </a:prstGeom>
        </p:spPr>
      </p:pic>
      <p:pic>
        <p:nvPicPr>
          <p:cNvPr id="36" name="Slika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670" y="2621313"/>
            <a:ext cx="683079" cy="1095282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012" y="1761765"/>
            <a:ext cx="683079" cy="1095282"/>
          </a:xfrm>
          <a:prstGeom prst="rect">
            <a:avLst/>
          </a:prstGeom>
        </p:spPr>
      </p:pic>
      <p:sp>
        <p:nvSpPr>
          <p:cNvPr id="6" name="Pravokutnik s kutom zaobljenim s iste strane 5"/>
          <p:cNvSpPr/>
          <p:nvPr/>
        </p:nvSpPr>
        <p:spPr>
          <a:xfrm>
            <a:off x="2552167" y="1761765"/>
            <a:ext cx="2774582" cy="1954830"/>
          </a:xfrm>
          <a:prstGeom prst="round2Same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8" name="Pravokutnik s kutom zaobljenim s iste strane 37"/>
          <p:cNvSpPr/>
          <p:nvPr/>
        </p:nvSpPr>
        <p:spPr>
          <a:xfrm>
            <a:off x="2218782" y="3648591"/>
            <a:ext cx="3294155" cy="1064596"/>
          </a:xfrm>
          <a:prstGeom prst="round2Same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9" name="Pravokutnik 38"/>
          <p:cNvSpPr/>
          <p:nvPr/>
        </p:nvSpPr>
        <p:spPr>
          <a:xfrm>
            <a:off x="7244586" y="3147277"/>
            <a:ext cx="14061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25 </a:t>
            </a:r>
            <a:r>
              <a:rPr lang="hr-HR" sz="4400" dirty="0"/>
              <a:t>kg</a:t>
            </a:r>
          </a:p>
        </p:txBody>
      </p:sp>
      <p:sp>
        <p:nvSpPr>
          <p:cNvPr id="40" name="Pravokutnik 39"/>
          <p:cNvSpPr/>
          <p:nvPr/>
        </p:nvSpPr>
        <p:spPr>
          <a:xfrm>
            <a:off x="3167223" y="549633"/>
            <a:ext cx="140615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25 </a:t>
            </a:r>
            <a:r>
              <a:rPr lang="hr-HR" sz="4400" dirty="0"/>
              <a:t>kg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3167223" y="611187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36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8" grpId="0" animBg="1"/>
      <p:bldP spid="39" grpId="0"/>
      <p:bldP spid="40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2503487"/>
            <a:ext cx="10515600" cy="4351338"/>
          </a:xfrm>
        </p:spPr>
        <p:txBody>
          <a:bodyPr/>
          <a:lstStyle/>
          <a:p>
            <a:r>
              <a:rPr lang="hr-HR" dirty="0" smtClean="0"/>
              <a:t>Soucie, T. (2012.) Životinjska vaganja, Matka </a:t>
            </a:r>
            <a:r>
              <a:rPr lang="hr-HR" dirty="0" smtClean="0"/>
              <a:t>80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Hrvatsko matematičko društvo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457" y="553400"/>
            <a:ext cx="2538186" cy="180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5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944" y="64279"/>
            <a:ext cx="7810500" cy="6248400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165" y="3643532"/>
            <a:ext cx="521284" cy="831948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291" y="2978882"/>
            <a:ext cx="933362" cy="1496598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530" y="3390313"/>
            <a:ext cx="712039" cy="1141437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80" y="3390312"/>
            <a:ext cx="712039" cy="1141437"/>
          </a:xfrm>
          <a:prstGeom prst="rect">
            <a:avLst/>
          </a:prstGeom>
        </p:spPr>
      </p:pic>
      <p:sp>
        <p:nvSpPr>
          <p:cNvPr id="14" name="TekstniOkvir 13"/>
          <p:cNvSpPr txBox="1"/>
          <p:nvPr/>
        </p:nvSpPr>
        <p:spPr>
          <a:xfrm>
            <a:off x="385763" y="257175"/>
            <a:ext cx="113871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Vaga je u ravnoteži                  </a:t>
            </a:r>
            <a:r>
              <a:rPr lang="hr-HR" sz="4000" dirty="0" smtClean="0"/>
              <a:t>kada </a:t>
            </a:r>
            <a:r>
              <a:rPr lang="hr-HR" sz="4000" dirty="0" smtClean="0"/>
              <a:t>je isti broj kilograma</a:t>
            </a:r>
          </a:p>
          <a:p>
            <a:r>
              <a:rPr lang="hr-HR" sz="4000" dirty="0" smtClean="0"/>
              <a:t>                                                                                               .</a:t>
            </a:r>
            <a:endParaRPr lang="hr-HR" sz="4000" dirty="0"/>
          </a:p>
        </p:txBody>
      </p:sp>
      <p:grpSp>
        <p:nvGrpSpPr>
          <p:cNvPr id="5" name="Grupa 4"/>
          <p:cNvGrpSpPr/>
          <p:nvPr/>
        </p:nvGrpSpPr>
        <p:grpSpPr>
          <a:xfrm>
            <a:off x="861956" y="957796"/>
            <a:ext cx="1523943" cy="1631427"/>
            <a:chOff x="179619" y="2536448"/>
            <a:chExt cx="1523943" cy="1631427"/>
          </a:xfrm>
        </p:grpSpPr>
        <p:sp>
          <p:nvSpPr>
            <p:cNvPr id="15" name="Strelica udesno 14"/>
            <p:cNvSpPr/>
            <p:nvPr/>
          </p:nvSpPr>
          <p:spPr>
            <a:xfrm rot="3376156">
              <a:off x="736191" y="3458292"/>
              <a:ext cx="881393" cy="5377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" name="Pravokutnik 1"/>
            <p:cNvSpPr/>
            <p:nvPr/>
          </p:nvSpPr>
          <p:spPr>
            <a:xfrm>
              <a:off x="179619" y="2536448"/>
              <a:ext cx="152394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4000" dirty="0"/>
                <a:t> lijevo </a:t>
              </a:r>
            </a:p>
          </p:txBody>
        </p:sp>
      </p:grpSp>
      <p:sp>
        <p:nvSpPr>
          <p:cNvPr id="3" name="Pravokutnik 2"/>
          <p:cNvSpPr/>
          <p:nvPr/>
        </p:nvSpPr>
        <p:spPr>
          <a:xfrm>
            <a:off x="4823023" y="773269"/>
            <a:ext cx="301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/>
              <a:t>i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8392752" y="979397"/>
            <a:ext cx="2098419" cy="1506066"/>
            <a:chOff x="8560461" y="4770990"/>
            <a:chExt cx="2098419" cy="1506066"/>
          </a:xfrm>
        </p:grpSpPr>
        <p:sp>
          <p:nvSpPr>
            <p:cNvPr id="16" name="Strelica udesno 15"/>
            <p:cNvSpPr/>
            <p:nvPr/>
          </p:nvSpPr>
          <p:spPr>
            <a:xfrm rot="7681084">
              <a:off x="8388651" y="5567473"/>
              <a:ext cx="881393" cy="5377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Pravokutnik 3"/>
            <p:cNvSpPr/>
            <p:nvPr/>
          </p:nvSpPr>
          <p:spPr>
            <a:xfrm>
              <a:off x="9209444" y="4770990"/>
              <a:ext cx="1449436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4000" dirty="0"/>
                <a:t>desno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171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41" y="3156462"/>
            <a:ext cx="933362" cy="1496598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583" y="3643532"/>
            <a:ext cx="521284" cy="83194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030" y="3334043"/>
            <a:ext cx="712039" cy="1141437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857250" y="990600"/>
            <a:ext cx="101536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/>
              <a:t>Na raspolaganju imaš samo utege od 1 kg, 2 kg i 5 </a:t>
            </a:r>
            <a:r>
              <a:rPr lang="hr-HR" sz="3600" dirty="0" smtClean="0"/>
              <a:t>kg.</a:t>
            </a:r>
          </a:p>
          <a:p>
            <a:r>
              <a:rPr lang="hr-HR" sz="3600" dirty="0" smtClean="0"/>
              <a:t>Imaš više utega iste mase.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95679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i="1" u="sng" dirty="0" smtClean="0"/>
              <a:t>Uputa:</a:t>
            </a:r>
            <a:endParaRPr lang="hr-HR" b="1" i="1" u="sng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2450" y="1690688"/>
            <a:ext cx="6248400" cy="4032250"/>
          </a:xfrm>
        </p:spPr>
        <p:txBody>
          <a:bodyPr>
            <a:noAutofit/>
          </a:bodyPr>
          <a:lstStyle/>
          <a:p>
            <a:r>
              <a:rPr lang="hr-HR" sz="4000" dirty="0" smtClean="0"/>
              <a:t>Dobro promotri vagu u svakom </a:t>
            </a:r>
            <a:r>
              <a:rPr lang="hr-HR" sz="4000" dirty="0" smtClean="0"/>
              <a:t>zadatku.</a:t>
            </a:r>
          </a:p>
          <a:p>
            <a:r>
              <a:rPr lang="hr-HR" sz="4000" dirty="0" smtClean="0"/>
              <a:t> </a:t>
            </a:r>
            <a:r>
              <a:rPr lang="hr-HR" sz="4000" dirty="0">
                <a:solidFill>
                  <a:srgbClr val="0000FF"/>
                </a:solidFill>
              </a:rPr>
              <a:t>O</a:t>
            </a:r>
            <a:r>
              <a:rPr lang="hr-HR" sz="4000" dirty="0" smtClean="0">
                <a:solidFill>
                  <a:srgbClr val="0000FF"/>
                </a:solidFill>
              </a:rPr>
              <a:t>dredi </a:t>
            </a:r>
            <a:r>
              <a:rPr lang="hr-HR" sz="4000" dirty="0" smtClean="0">
                <a:solidFill>
                  <a:srgbClr val="0000FF"/>
                </a:solidFill>
              </a:rPr>
              <a:t>koliko kilograma ima pojedina </a:t>
            </a:r>
            <a:r>
              <a:rPr lang="hr-HR" sz="4000" dirty="0" smtClean="0">
                <a:solidFill>
                  <a:srgbClr val="0000FF"/>
                </a:solidFill>
              </a:rPr>
              <a:t>životinja</a:t>
            </a:r>
            <a:r>
              <a:rPr lang="hr-HR" sz="4000" dirty="0" smtClean="0"/>
              <a:t>.</a:t>
            </a:r>
          </a:p>
          <a:p>
            <a:r>
              <a:rPr lang="hr-HR" sz="4000" dirty="0" smtClean="0">
                <a:solidFill>
                  <a:srgbClr val="C00000"/>
                </a:solidFill>
              </a:rPr>
              <a:t>Kilograme </a:t>
            </a:r>
            <a:r>
              <a:rPr lang="hr-HR" sz="4000" dirty="0" smtClean="0">
                <a:solidFill>
                  <a:srgbClr val="C00000"/>
                </a:solidFill>
              </a:rPr>
              <a:t>zapiši u bilježnicu jer će ti masa te životinje trebati u sljedećem zadatku</a:t>
            </a:r>
            <a:r>
              <a:rPr lang="hr-HR" sz="4000" dirty="0" smtClean="0"/>
              <a:t>.</a:t>
            </a:r>
            <a:endParaRPr lang="hr-HR" sz="4000" dirty="0" smtClean="0"/>
          </a:p>
        </p:txBody>
      </p:sp>
      <p:sp>
        <p:nvSpPr>
          <p:cNvPr id="4" name="AutoShape 2" descr="Slikovni rezultat za notebook clipart"/>
          <p:cNvSpPr>
            <a:spLocks noChangeAspect="1" noChangeArrowheads="1"/>
          </p:cNvSpPr>
          <p:nvPr/>
        </p:nvSpPr>
        <p:spPr bwMode="auto">
          <a:xfrm>
            <a:off x="6242050" y="274161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28" name="Picture 4" descr="Slikovni rezultat za noteboo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0" y="1027906"/>
            <a:ext cx="4114800" cy="411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7894680" y="5142707"/>
            <a:ext cx="30574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>
                <a:solidFill>
                  <a:srgbClr val="00B050"/>
                </a:solidFill>
              </a:rPr>
              <a:t>Zabavimo se! </a:t>
            </a:r>
            <a:endParaRPr lang="hr-HR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50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22568"/>
            <a:ext cx="7810500" cy="62484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516" y="3516921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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11" y="515814"/>
            <a:ext cx="1182278" cy="1184097"/>
          </a:xfrm>
          <a:prstGeom prst="rect">
            <a:avLst/>
          </a:prstGeom>
        </p:spPr>
      </p:pic>
      <p:sp>
        <p:nvSpPr>
          <p:cNvPr id="15" name="TekstniOkvir 14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68" y="3035151"/>
            <a:ext cx="933362" cy="1496598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87" y="3692995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371" y="3390312"/>
            <a:ext cx="712039" cy="1141437"/>
          </a:xfrm>
          <a:prstGeom prst="rect">
            <a:avLst/>
          </a:prstGeom>
        </p:spPr>
      </p:pic>
      <p:grpSp>
        <p:nvGrpSpPr>
          <p:cNvPr id="21" name="Grupa 20"/>
          <p:cNvGrpSpPr/>
          <p:nvPr/>
        </p:nvGrpSpPr>
        <p:grpSpPr>
          <a:xfrm>
            <a:off x="6572250" y="1244688"/>
            <a:ext cx="4672012" cy="3456330"/>
            <a:chOff x="6572250" y="1244688"/>
            <a:chExt cx="4672012" cy="3456330"/>
          </a:xfrm>
        </p:grpSpPr>
        <p:sp>
          <p:nvSpPr>
            <p:cNvPr id="19" name="Zaobljeni pravokutni oblačić 18"/>
            <p:cNvSpPr/>
            <p:nvPr/>
          </p:nvSpPr>
          <p:spPr>
            <a:xfrm>
              <a:off x="6572250" y="2814638"/>
              <a:ext cx="3429000" cy="1886380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TekstniOkvir 19"/>
            <p:cNvSpPr txBox="1"/>
            <p:nvPr/>
          </p:nvSpPr>
          <p:spPr>
            <a:xfrm>
              <a:off x="9229725" y="1244688"/>
              <a:ext cx="201453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8 kg</a:t>
              </a:r>
              <a:endParaRPr lang="hr-HR" sz="6000" dirty="0"/>
            </a:p>
          </p:txBody>
        </p:sp>
      </p:grpSp>
      <p:sp>
        <p:nvSpPr>
          <p:cNvPr id="22" name="Pravokutnik 21"/>
          <p:cNvSpPr/>
          <p:nvPr/>
        </p:nvSpPr>
        <p:spPr>
          <a:xfrm>
            <a:off x="2930582" y="652282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2434588" y="2832455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3746479" y="2832455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4 </a:t>
            </a:r>
            <a:r>
              <a:rPr lang="hr-HR" sz="4000" dirty="0"/>
              <a:t>kg</a:t>
            </a:r>
          </a:p>
        </p:txBody>
      </p:sp>
      <p:sp>
        <p:nvSpPr>
          <p:cNvPr id="2" name="TekstniOkvir 1"/>
          <p:cNvSpPr txBox="1"/>
          <p:nvPr/>
        </p:nvSpPr>
        <p:spPr>
          <a:xfrm>
            <a:off x="2930582" y="670722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259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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725" y="3269208"/>
            <a:ext cx="1026519" cy="1301129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882" y="3314458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3" y="192259"/>
            <a:ext cx="1026519" cy="1301129"/>
          </a:xfrm>
          <a:prstGeom prst="rect">
            <a:avLst/>
          </a:prstGeom>
        </p:spPr>
      </p:pic>
      <p:sp>
        <p:nvSpPr>
          <p:cNvPr id="16" name="TekstniOkvir 15"/>
          <p:cNvSpPr txBox="1"/>
          <p:nvPr/>
        </p:nvSpPr>
        <p:spPr>
          <a:xfrm>
            <a:off x="2979582" y="393233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17" name="Slika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383" y="2522967"/>
            <a:ext cx="521284" cy="831948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368" y="3073739"/>
            <a:ext cx="933362" cy="1496598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848" y="3428900"/>
            <a:ext cx="712039" cy="1141437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872" y="3428900"/>
            <a:ext cx="712039" cy="1141437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319" y="3738389"/>
            <a:ext cx="521284" cy="831948"/>
          </a:xfrm>
          <a:prstGeom prst="rect">
            <a:avLst/>
          </a:prstGeom>
        </p:spPr>
      </p:pic>
      <p:sp>
        <p:nvSpPr>
          <p:cNvPr id="22" name="Pravokutnik 21"/>
          <p:cNvSpPr/>
          <p:nvPr/>
        </p:nvSpPr>
        <p:spPr>
          <a:xfrm>
            <a:off x="2434588" y="2832455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3785740" y="2832455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3300468" y="398082"/>
            <a:ext cx="1034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2 </a:t>
            </a:r>
            <a:r>
              <a:rPr lang="hr-HR" sz="4000" dirty="0"/>
              <a:t>kg</a:t>
            </a:r>
          </a:p>
        </p:txBody>
      </p:sp>
      <p:sp>
        <p:nvSpPr>
          <p:cNvPr id="25" name="TekstniOkvir 24"/>
          <p:cNvSpPr txBox="1"/>
          <p:nvPr/>
        </p:nvSpPr>
        <p:spPr>
          <a:xfrm>
            <a:off x="3324927" y="356985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29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794" y="3516922"/>
            <a:ext cx="1182278" cy="1184097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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21" y="2215793"/>
            <a:ext cx="1026519" cy="1301129"/>
          </a:xfrm>
          <a:prstGeom prst="rect">
            <a:avLst/>
          </a:prstGeom>
        </p:spPr>
      </p:pic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2033894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sp>
        <p:nvSpPr>
          <p:cNvPr id="19" name="TekstniOkvir 18"/>
          <p:cNvSpPr txBox="1"/>
          <p:nvPr/>
        </p:nvSpPr>
        <p:spPr>
          <a:xfrm>
            <a:off x="2587428" y="661502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644" y="452518"/>
            <a:ext cx="938212" cy="1125854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887" y="3408648"/>
            <a:ext cx="712039" cy="1141437"/>
          </a:xfrm>
          <a:prstGeom prst="rect">
            <a:avLst/>
          </a:prstGeom>
        </p:spPr>
      </p:pic>
      <p:grpSp>
        <p:nvGrpSpPr>
          <p:cNvPr id="3" name="Grupa 2"/>
          <p:cNvGrpSpPr/>
          <p:nvPr/>
        </p:nvGrpSpPr>
        <p:grpSpPr>
          <a:xfrm>
            <a:off x="60270" y="2047615"/>
            <a:ext cx="2639259" cy="2357976"/>
            <a:chOff x="60270" y="2047615"/>
            <a:chExt cx="2639259" cy="2357976"/>
          </a:xfrm>
        </p:grpSpPr>
        <p:pic>
          <p:nvPicPr>
            <p:cNvPr id="22" name="Slika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2047615"/>
              <a:ext cx="1182278" cy="1184097"/>
            </a:xfrm>
            <a:prstGeom prst="rect">
              <a:avLst/>
            </a:prstGeom>
          </p:spPr>
        </p:pic>
        <p:sp>
          <p:nvSpPr>
            <p:cNvPr id="23" name="TekstniOkvir 22"/>
            <p:cNvSpPr txBox="1"/>
            <p:nvPr/>
          </p:nvSpPr>
          <p:spPr>
            <a:xfrm>
              <a:off x="1048087" y="2193303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4 kg</a:t>
              </a:r>
              <a:endParaRPr lang="hr-HR" sz="4000" dirty="0"/>
            </a:p>
          </p:txBody>
        </p:sp>
        <p:pic>
          <p:nvPicPr>
            <p:cNvPr id="24" name="Slika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25" name="TekstniOkvir 24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26" name="Slika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224" y="3405998"/>
            <a:ext cx="712039" cy="1141437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72" y="2045698"/>
            <a:ext cx="712039" cy="1141437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975" y="3408648"/>
            <a:ext cx="712039" cy="1141437"/>
          </a:xfrm>
          <a:prstGeom prst="rect">
            <a:avLst/>
          </a:prstGeom>
        </p:spPr>
      </p:pic>
      <p:pic>
        <p:nvPicPr>
          <p:cNvPr id="29" name="Slika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028" y="3426607"/>
            <a:ext cx="712039" cy="1141437"/>
          </a:xfrm>
          <a:prstGeom prst="rect">
            <a:avLst/>
          </a:prstGeom>
        </p:spPr>
      </p:pic>
      <p:pic>
        <p:nvPicPr>
          <p:cNvPr id="30" name="Slika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001" y="2076554"/>
            <a:ext cx="712039" cy="1141437"/>
          </a:xfrm>
          <a:prstGeom prst="rect">
            <a:avLst/>
          </a:prstGeom>
        </p:spPr>
      </p:pic>
      <p:pic>
        <p:nvPicPr>
          <p:cNvPr id="31" name="Slika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433" y="2076554"/>
            <a:ext cx="712039" cy="1141437"/>
          </a:xfrm>
          <a:prstGeom prst="rect">
            <a:avLst/>
          </a:prstGeom>
        </p:spPr>
      </p:pic>
      <p:grpSp>
        <p:nvGrpSpPr>
          <p:cNvPr id="32" name="Grupa 31"/>
          <p:cNvGrpSpPr/>
          <p:nvPr/>
        </p:nvGrpSpPr>
        <p:grpSpPr>
          <a:xfrm>
            <a:off x="6572249" y="504498"/>
            <a:ext cx="4905375" cy="4196520"/>
            <a:chOff x="6572249" y="504498"/>
            <a:chExt cx="4905375" cy="4196520"/>
          </a:xfrm>
        </p:grpSpPr>
        <p:sp>
          <p:nvSpPr>
            <p:cNvPr id="33" name="Zaobljeni pravokutni oblačić 32"/>
            <p:cNvSpPr/>
            <p:nvPr/>
          </p:nvSpPr>
          <p:spPr>
            <a:xfrm>
              <a:off x="6572249" y="2033894"/>
              <a:ext cx="3754073" cy="2667124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TekstniOkvir 33"/>
            <p:cNvSpPr txBox="1"/>
            <p:nvPr/>
          </p:nvSpPr>
          <p:spPr>
            <a:xfrm>
              <a:off x="9463087" y="504498"/>
              <a:ext cx="201453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14 kg</a:t>
              </a:r>
              <a:endParaRPr lang="hr-HR" sz="6000" dirty="0"/>
            </a:p>
          </p:txBody>
        </p:sp>
      </p:grpSp>
      <p:pic>
        <p:nvPicPr>
          <p:cNvPr id="35" name="Slika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654" y="2250534"/>
            <a:ext cx="712039" cy="1141437"/>
          </a:xfrm>
          <a:prstGeom prst="rect">
            <a:avLst/>
          </a:prstGeom>
        </p:spPr>
      </p:pic>
      <p:pic>
        <p:nvPicPr>
          <p:cNvPr id="36" name="Slika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744" y="3559581"/>
            <a:ext cx="712039" cy="1141437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081" y="3579628"/>
            <a:ext cx="712039" cy="1141437"/>
          </a:xfrm>
          <a:prstGeom prst="rect">
            <a:avLst/>
          </a:prstGeom>
        </p:spPr>
      </p:pic>
      <p:sp>
        <p:nvSpPr>
          <p:cNvPr id="2" name="Pravokutnik 1"/>
          <p:cNvSpPr/>
          <p:nvPr/>
        </p:nvSpPr>
        <p:spPr>
          <a:xfrm>
            <a:off x="3464557" y="3056408"/>
            <a:ext cx="11208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8 </a:t>
            </a:r>
            <a:r>
              <a:rPr lang="hr-HR" sz="4400" dirty="0"/>
              <a:t>kg</a:t>
            </a:r>
          </a:p>
        </p:txBody>
      </p:sp>
      <p:sp>
        <p:nvSpPr>
          <p:cNvPr id="38" name="Pravokutnik 37"/>
          <p:cNvSpPr/>
          <p:nvPr/>
        </p:nvSpPr>
        <p:spPr>
          <a:xfrm>
            <a:off x="2988873" y="579589"/>
            <a:ext cx="11208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400" dirty="0" smtClean="0"/>
              <a:t>8 </a:t>
            </a:r>
            <a:r>
              <a:rPr lang="hr-HR" sz="4400" dirty="0"/>
              <a:t>kg</a:t>
            </a:r>
          </a:p>
        </p:txBody>
      </p:sp>
      <p:sp>
        <p:nvSpPr>
          <p:cNvPr id="39" name="TekstniOkvir 38"/>
          <p:cNvSpPr txBox="1"/>
          <p:nvPr/>
        </p:nvSpPr>
        <p:spPr>
          <a:xfrm>
            <a:off x="2949632" y="651672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49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39" grpId="0"/>
      <p:bldP spid="3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92259"/>
            <a:ext cx="7810500" cy="624840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659" y="3546043"/>
            <a:ext cx="938212" cy="1125854"/>
          </a:xfrm>
          <a:prstGeom prst="rect">
            <a:avLst/>
          </a:prstGeom>
        </p:spPr>
      </p:pic>
      <p:sp>
        <p:nvSpPr>
          <p:cNvPr id="13" name="TekstniOkvir 12"/>
          <p:cNvSpPr txBox="1"/>
          <p:nvPr/>
        </p:nvSpPr>
        <p:spPr>
          <a:xfrm>
            <a:off x="604911" y="464234"/>
            <a:ext cx="10269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</a:t>
            </a:r>
            <a:endParaRPr lang="hr-HR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890" y="2224551"/>
            <a:ext cx="1182278" cy="1184097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52" y="3354690"/>
            <a:ext cx="1182278" cy="1184097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39" y="3296173"/>
            <a:ext cx="1026519" cy="1301129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243" y="2107519"/>
            <a:ext cx="1026519" cy="1301129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054" y="2771335"/>
            <a:ext cx="1618997" cy="1900562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479" y="3354688"/>
            <a:ext cx="1182278" cy="1184097"/>
          </a:xfrm>
          <a:prstGeom prst="rect">
            <a:avLst/>
          </a:prstGeom>
        </p:spPr>
      </p:pic>
      <p:sp>
        <p:nvSpPr>
          <p:cNvPr id="20" name="TekstniOkvir 19"/>
          <p:cNvSpPr txBox="1"/>
          <p:nvPr/>
        </p:nvSpPr>
        <p:spPr>
          <a:xfrm>
            <a:off x="3304880" y="663770"/>
            <a:ext cx="1612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dirty="0" smtClean="0"/>
              <a:t>=</a:t>
            </a:r>
            <a:endParaRPr lang="hr-HR" sz="4000" dirty="0"/>
          </a:p>
        </p:txBody>
      </p:sp>
      <p:pic>
        <p:nvPicPr>
          <p:cNvPr id="21" name="Slika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883" y="276945"/>
            <a:ext cx="1618997" cy="1900562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951" y="1953547"/>
            <a:ext cx="933362" cy="1496598"/>
          </a:xfrm>
          <a:prstGeom prst="rect">
            <a:avLst/>
          </a:prstGeom>
        </p:spPr>
      </p:pic>
      <p:grpSp>
        <p:nvGrpSpPr>
          <p:cNvPr id="4" name="Grupa 3"/>
          <p:cNvGrpSpPr/>
          <p:nvPr/>
        </p:nvGrpSpPr>
        <p:grpSpPr>
          <a:xfrm>
            <a:off x="0" y="4326186"/>
            <a:ext cx="2478524" cy="1125854"/>
            <a:chOff x="1721644" y="452518"/>
            <a:chExt cx="2478524" cy="1125854"/>
          </a:xfrm>
        </p:grpSpPr>
        <p:sp>
          <p:nvSpPr>
            <p:cNvPr id="23" name="TekstniOkvir 22"/>
            <p:cNvSpPr txBox="1"/>
            <p:nvPr/>
          </p:nvSpPr>
          <p:spPr>
            <a:xfrm>
              <a:off x="2587428" y="661502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</a:t>
              </a:r>
              <a:endParaRPr lang="hr-HR" sz="4000" dirty="0"/>
            </a:p>
          </p:txBody>
        </p:sp>
        <p:pic>
          <p:nvPicPr>
            <p:cNvPr id="24" name="Slika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1644" y="452518"/>
              <a:ext cx="938212" cy="1125854"/>
            </a:xfrm>
            <a:prstGeom prst="rect">
              <a:avLst/>
            </a:prstGeom>
          </p:spPr>
        </p:pic>
        <p:sp>
          <p:nvSpPr>
            <p:cNvPr id="25" name="Pravokutnik 24"/>
            <p:cNvSpPr/>
            <p:nvPr/>
          </p:nvSpPr>
          <p:spPr>
            <a:xfrm>
              <a:off x="2988873" y="579589"/>
              <a:ext cx="112082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4400" dirty="0" smtClean="0"/>
                <a:t>8 </a:t>
              </a:r>
              <a:r>
                <a:rPr lang="hr-HR" sz="4400" dirty="0"/>
                <a:t>kg</a:t>
              </a:r>
            </a:p>
          </p:txBody>
        </p:sp>
      </p:grpSp>
      <p:grpSp>
        <p:nvGrpSpPr>
          <p:cNvPr id="26" name="Grupa 25"/>
          <p:cNvGrpSpPr/>
          <p:nvPr/>
        </p:nvGrpSpPr>
        <p:grpSpPr>
          <a:xfrm>
            <a:off x="1017" y="1869184"/>
            <a:ext cx="2639259" cy="2357976"/>
            <a:chOff x="60270" y="2047615"/>
            <a:chExt cx="2639259" cy="2357976"/>
          </a:xfrm>
        </p:grpSpPr>
        <p:pic>
          <p:nvPicPr>
            <p:cNvPr id="27" name="Slika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2047615"/>
              <a:ext cx="1182278" cy="1184097"/>
            </a:xfrm>
            <a:prstGeom prst="rect">
              <a:avLst/>
            </a:prstGeom>
          </p:spPr>
        </p:pic>
        <p:sp>
          <p:nvSpPr>
            <p:cNvPr id="28" name="TekstniOkvir 27"/>
            <p:cNvSpPr txBox="1"/>
            <p:nvPr/>
          </p:nvSpPr>
          <p:spPr>
            <a:xfrm>
              <a:off x="1048087" y="2193303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4 kg</a:t>
              </a:r>
              <a:endParaRPr lang="hr-HR" sz="4000" dirty="0"/>
            </a:p>
          </p:txBody>
        </p:sp>
        <p:pic>
          <p:nvPicPr>
            <p:cNvPr id="29" name="Slika 2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70" y="3104462"/>
              <a:ext cx="1026519" cy="1301129"/>
            </a:xfrm>
            <a:prstGeom prst="rect">
              <a:avLst/>
            </a:prstGeom>
          </p:spPr>
        </p:pic>
        <p:sp>
          <p:nvSpPr>
            <p:cNvPr id="30" name="TekstniOkvir 29"/>
            <p:cNvSpPr txBox="1"/>
            <p:nvPr/>
          </p:nvSpPr>
          <p:spPr>
            <a:xfrm>
              <a:off x="1086789" y="3305436"/>
              <a:ext cx="16127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4000" dirty="0" smtClean="0"/>
                <a:t>= 2 kg</a:t>
              </a:r>
              <a:endParaRPr lang="hr-HR" sz="4000" dirty="0"/>
            </a:p>
          </p:txBody>
        </p:sp>
      </p:grpSp>
      <p:pic>
        <p:nvPicPr>
          <p:cNvPr id="31" name="Slika 3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639" y="3420957"/>
            <a:ext cx="712039" cy="1141437"/>
          </a:xfrm>
          <a:prstGeom prst="rect">
            <a:avLst/>
          </a:prstGeom>
        </p:spPr>
      </p:pic>
      <p:pic>
        <p:nvPicPr>
          <p:cNvPr id="32" name="Slika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42" y="2155564"/>
            <a:ext cx="712039" cy="1141437"/>
          </a:xfrm>
          <a:prstGeom prst="rect">
            <a:avLst/>
          </a:prstGeom>
        </p:spPr>
      </p:pic>
      <p:pic>
        <p:nvPicPr>
          <p:cNvPr id="33" name="Slika 3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3575" y="3420957"/>
            <a:ext cx="712039" cy="1141437"/>
          </a:xfrm>
          <a:prstGeom prst="rect">
            <a:avLst/>
          </a:prstGeom>
        </p:spPr>
      </p:pic>
      <p:pic>
        <p:nvPicPr>
          <p:cNvPr id="34" name="Slika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596" y="3393733"/>
            <a:ext cx="712039" cy="1141437"/>
          </a:xfrm>
          <a:prstGeom prst="rect">
            <a:avLst/>
          </a:prstGeom>
        </p:spPr>
      </p:pic>
      <p:pic>
        <p:nvPicPr>
          <p:cNvPr id="35" name="Slika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126" y="3458444"/>
            <a:ext cx="712039" cy="1141437"/>
          </a:xfrm>
          <a:prstGeom prst="rect">
            <a:avLst/>
          </a:prstGeom>
        </p:spPr>
      </p:pic>
      <p:pic>
        <p:nvPicPr>
          <p:cNvPr id="36" name="Slika 3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292" y="3465580"/>
            <a:ext cx="712039" cy="1141437"/>
          </a:xfrm>
          <a:prstGeom prst="rect">
            <a:avLst/>
          </a:prstGeom>
        </p:spPr>
      </p:pic>
      <p:pic>
        <p:nvPicPr>
          <p:cNvPr id="37" name="Slika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842" y="2262037"/>
            <a:ext cx="712039" cy="1141437"/>
          </a:xfrm>
          <a:prstGeom prst="rect">
            <a:avLst/>
          </a:prstGeom>
        </p:spPr>
      </p:pic>
      <p:pic>
        <p:nvPicPr>
          <p:cNvPr id="38" name="Slika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742" y="2274347"/>
            <a:ext cx="712039" cy="1141437"/>
          </a:xfrm>
          <a:prstGeom prst="rect">
            <a:avLst/>
          </a:prstGeom>
        </p:spPr>
      </p:pic>
      <p:grpSp>
        <p:nvGrpSpPr>
          <p:cNvPr id="39" name="Grupa 38"/>
          <p:cNvGrpSpPr/>
          <p:nvPr/>
        </p:nvGrpSpPr>
        <p:grpSpPr>
          <a:xfrm>
            <a:off x="6572250" y="192259"/>
            <a:ext cx="5213350" cy="4508759"/>
            <a:chOff x="6572250" y="1244688"/>
            <a:chExt cx="4672012" cy="3456330"/>
          </a:xfrm>
        </p:grpSpPr>
        <p:sp>
          <p:nvSpPr>
            <p:cNvPr id="40" name="Zaobljeni pravokutni oblačić 39"/>
            <p:cNvSpPr/>
            <p:nvPr/>
          </p:nvSpPr>
          <p:spPr>
            <a:xfrm>
              <a:off x="6572250" y="2530187"/>
              <a:ext cx="342900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TekstniOkvir 40"/>
            <p:cNvSpPr txBox="1"/>
            <p:nvPr/>
          </p:nvSpPr>
          <p:spPr>
            <a:xfrm>
              <a:off x="9229725" y="1244688"/>
              <a:ext cx="2014537" cy="778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21 kg</a:t>
              </a:r>
              <a:endParaRPr lang="hr-HR" sz="6000" dirty="0"/>
            </a:p>
          </p:txBody>
        </p:sp>
      </p:grpSp>
      <p:pic>
        <p:nvPicPr>
          <p:cNvPr id="42" name="Slika 4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066" y="2256253"/>
            <a:ext cx="712039" cy="1141437"/>
          </a:xfrm>
          <a:prstGeom prst="rect">
            <a:avLst/>
          </a:prstGeom>
        </p:spPr>
      </p:pic>
      <p:pic>
        <p:nvPicPr>
          <p:cNvPr id="43" name="Slika 4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248" y="3765354"/>
            <a:ext cx="521284" cy="831948"/>
          </a:xfrm>
          <a:prstGeom prst="rect">
            <a:avLst/>
          </a:prstGeom>
        </p:spPr>
      </p:pic>
      <p:pic>
        <p:nvPicPr>
          <p:cNvPr id="44" name="Slika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057" y="3175299"/>
            <a:ext cx="933362" cy="1496598"/>
          </a:xfrm>
          <a:prstGeom prst="rect">
            <a:avLst/>
          </a:prstGeom>
        </p:spPr>
      </p:pic>
      <p:pic>
        <p:nvPicPr>
          <p:cNvPr id="45" name="Slika 4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552" y="2499131"/>
            <a:ext cx="521284" cy="831948"/>
          </a:xfrm>
          <a:prstGeom prst="rect">
            <a:avLst/>
          </a:prstGeom>
        </p:spPr>
      </p:pic>
      <p:pic>
        <p:nvPicPr>
          <p:cNvPr id="46" name="Slika 4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660" y="2504884"/>
            <a:ext cx="521284" cy="831948"/>
          </a:xfrm>
          <a:prstGeom prst="rect">
            <a:avLst/>
          </a:prstGeom>
        </p:spPr>
      </p:pic>
      <p:grpSp>
        <p:nvGrpSpPr>
          <p:cNvPr id="47" name="Grupa 46"/>
          <p:cNvGrpSpPr/>
          <p:nvPr/>
        </p:nvGrpSpPr>
        <p:grpSpPr>
          <a:xfrm>
            <a:off x="6635102" y="590685"/>
            <a:ext cx="5213350" cy="4508759"/>
            <a:chOff x="6572250" y="1244688"/>
            <a:chExt cx="4672012" cy="3456330"/>
          </a:xfrm>
        </p:grpSpPr>
        <p:sp>
          <p:nvSpPr>
            <p:cNvPr id="48" name="Zaobljeni pravokutni oblačić 47"/>
            <p:cNvSpPr/>
            <p:nvPr/>
          </p:nvSpPr>
          <p:spPr>
            <a:xfrm>
              <a:off x="6572250" y="2530187"/>
              <a:ext cx="3429000" cy="2170831"/>
            </a:xfrm>
            <a:prstGeom prst="wedgeRoundRectCallout">
              <a:avLst>
                <a:gd name="adj1" fmla="val 41667"/>
                <a:gd name="adj2" fmla="val -80649"/>
                <a:gd name="adj3" fmla="val 16667"/>
              </a:avLst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TekstniOkvir 48"/>
            <p:cNvSpPr txBox="1"/>
            <p:nvPr/>
          </p:nvSpPr>
          <p:spPr>
            <a:xfrm>
              <a:off x="9229725" y="1244688"/>
              <a:ext cx="2014537" cy="778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6000" dirty="0" smtClean="0"/>
                <a:t>13 kg</a:t>
              </a:r>
              <a:endParaRPr lang="hr-HR" sz="6000" dirty="0"/>
            </a:p>
          </p:txBody>
        </p:sp>
      </p:grpSp>
      <p:sp>
        <p:nvSpPr>
          <p:cNvPr id="50" name="Pravokutnik 49"/>
          <p:cNvSpPr/>
          <p:nvPr/>
        </p:nvSpPr>
        <p:spPr>
          <a:xfrm>
            <a:off x="3584895" y="590685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sp>
        <p:nvSpPr>
          <p:cNvPr id="51" name="Pravokutnik 50"/>
          <p:cNvSpPr/>
          <p:nvPr/>
        </p:nvSpPr>
        <p:spPr>
          <a:xfrm>
            <a:off x="2659374" y="3610508"/>
            <a:ext cx="12939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13 </a:t>
            </a:r>
            <a:r>
              <a:rPr lang="hr-HR" sz="4000" dirty="0"/>
              <a:t>kg</a:t>
            </a:r>
          </a:p>
        </p:txBody>
      </p:sp>
      <p:sp>
        <p:nvSpPr>
          <p:cNvPr id="52" name="TekstniOkvir 51"/>
          <p:cNvSpPr txBox="1"/>
          <p:nvPr/>
        </p:nvSpPr>
        <p:spPr>
          <a:xfrm>
            <a:off x="3522043" y="590685"/>
            <a:ext cx="6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r-HR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728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udent_Groups xmlns="c01e1758-d376-4e70-b293-7fb3390be62d">
      <UserInfo>
        <DisplayName/>
        <AccountId xsi:nil="true"/>
        <AccountType/>
      </UserInfo>
    </Student_Groups>
    <Self_Registration_Enabled xmlns="c01e1758-d376-4e70-b293-7fb3390be62d" xsi:nil="true"/>
    <TeamsChannelId xmlns="c01e1758-d376-4e70-b293-7fb3390be62d" xsi:nil="true"/>
    <CultureName xmlns="c01e1758-d376-4e70-b293-7fb3390be62d" xsi:nil="true"/>
    <Has_Teacher_Only_SectionGroup xmlns="c01e1758-d376-4e70-b293-7fb3390be62d" xsi:nil="true"/>
    <Is_Collaboration_Space_Locked xmlns="c01e1758-d376-4e70-b293-7fb3390be62d" xsi:nil="true"/>
    <Invited_Teachers xmlns="c01e1758-d376-4e70-b293-7fb3390be62d" xsi:nil="true"/>
    <Invited_Students xmlns="c01e1758-d376-4e70-b293-7fb3390be62d" xsi:nil="true"/>
    <FolderType xmlns="c01e1758-d376-4e70-b293-7fb3390be62d" xsi:nil="true"/>
    <Owner xmlns="c01e1758-d376-4e70-b293-7fb3390be62d">
      <UserInfo>
        <DisplayName/>
        <AccountId xsi:nil="true"/>
        <AccountType/>
      </UserInfo>
    </Owner>
    <Teachers xmlns="c01e1758-d376-4e70-b293-7fb3390be62d">
      <UserInfo>
        <DisplayName/>
        <AccountId xsi:nil="true"/>
        <AccountType/>
      </UserInfo>
    </Teachers>
    <Distribution_Groups xmlns="c01e1758-d376-4e70-b293-7fb3390be62d" xsi:nil="true"/>
    <DefaultSectionNames xmlns="c01e1758-d376-4e70-b293-7fb3390be62d" xsi:nil="true"/>
    <AppVersion xmlns="c01e1758-d376-4e70-b293-7fb3390be62d" xsi:nil="true"/>
    <NotebookType xmlns="c01e1758-d376-4e70-b293-7fb3390be62d" xsi:nil="true"/>
    <Math_Settings xmlns="c01e1758-d376-4e70-b293-7fb3390be62d" xsi:nil="true"/>
    <IsNotebookLocked xmlns="c01e1758-d376-4e70-b293-7fb3390be62d" xsi:nil="true"/>
    <LMS_Mappings xmlns="c01e1758-d376-4e70-b293-7fb3390be62d" xsi:nil="true"/>
    <Students xmlns="c01e1758-d376-4e70-b293-7fb3390be62d">
      <UserInfo>
        <DisplayName/>
        <AccountId xsi:nil="true"/>
        <AccountType/>
      </UserInfo>
    </Students>
    <Templates xmlns="c01e1758-d376-4e70-b293-7fb3390be62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1677F32F6E744795F91BACD7D6EFA7" ma:contentTypeVersion="30" ma:contentTypeDescription="Create a new document." ma:contentTypeScope="" ma:versionID="fdedbd1f24d4d484cd321473587b0aee">
  <xsd:schema xmlns:xsd="http://www.w3.org/2001/XMLSchema" xmlns:xs="http://www.w3.org/2001/XMLSchema" xmlns:p="http://schemas.microsoft.com/office/2006/metadata/properties" xmlns:ns3="c01e1758-d376-4e70-b293-7fb3390be62d" xmlns:ns4="8de3e7cc-3d77-4eb6-b3fd-0fe28aadbc09" targetNamespace="http://schemas.microsoft.com/office/2006/metadata/properties" ma:root="true" ma:fieldsID="75b24c952a6debf31c91bb2b87def31a" ns3:_="" ns4:_="">
    <xsd:import namespace="c01e1758-d376-4e70-b293-7fb3390be62d"/>
    <xsd:import namespace="8de3e7cc-3d77-4eb6-b3fd-0fe28aadbc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TeamsChannelId" minOccurs="0"/>
                <xsd:element ref="ns3:IsNotebookLocked" minOccurs="0"/>
                <xsd:element ref="ns3:MediaServiceOCR" minOccurs="0"/>
                <xsd:element ref="ns3:Math_Settings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e1758-d376-4e70-b293-7fb3390be6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ath_Settings" ma:index="33" nillable="true" ma:displayName="Math Settings" ma:internalName="Math_Settings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3e7cc-3d77-4eb6-b3fd-0fe28aadbc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8C9FE1-23A2-4FAF-A7EC-6F880D1CD9F1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01e1758-d376-4e70-b293-7fb3390be62d"/>
    <ds:schemaRef ds:uri="http://purl.org/dc/terms/"/>
    <ds:schemaRef ds:uri="http://schemas.openxmlformats.org/package/2006/metadata/core-properties"/>
    <ds:schemaRef ds:uri="8de3e7cc-3d77-4eb6-b3fd-0fe28aadbc0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218B4E-3004-46F3-A79F-45E562BB2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A48199-515A-4577-91AD-36AEFA7B0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e1758-d376-4e70-b293-7fb3390be62d"/>
    <ds:schemaRef ds:uri="8de3e7cc-3d77-4eb6-b3fd-0fe28aadbc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210</Words>
  <Application>Microsoft Office PowerPoint</Application>
  <PresentationFormat>Široki zaslon</PresentationFormat>
  <Paragraphs>80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Wingdings</vt:lpstr>
      <vt:lpstr>Tema sustava Office</vt:lpstr>
      <vt:lpstr>PowerPoint prezentacija</vt:lpstr>
      <vt:lpstr>Literatura:</vt:lpstr>
      <vt:lpstr>PowerPoint prezentacija</vt:lpstr>
      <vt:lpstr>PowerPoint prezentacija</vt:lpstr>
      <vt:lpstr>Uputa: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Ines</dc:creator>
  <cp:lastModifiedBy>Ines</cp:lastModifiedBy>
  <cp:revision>19</cp:revision>
  <dcterms:created xsi:type="dcterms:W3CDTF">2020-03-22T12:48:46Z</dcterms:created>
  <dcterms:modified xsi:type="dcterms:W3CDTF">2020-03-24T10:38:32Z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0x0101006D1677F32F6E744795F91BACD7D6EFA7</vt:lpwstr>
  </property>
</Properties>
</file>