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58" r:id="rId14"/>
    <p:sldId id="269" r:id="rId15"/>
    <p:sldId id="267" r:id="rId16"/>
    <p:sldId id="268" r:id="rId17"/>
    <p:sldId id="259" r:id="rId18"/>
    <p:sldId id="271" r:id="rId19"/>
    <p:sldId id="270" r:id="rId20"/>
    <p:sldId id="272" r:id="rId21"/>
    <p:sldId id="29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3" autoAdjust="0"/>
    <p:restoredTop sz="94660"/>
  </p:normalViewPr>
  <p:slideViewPr>
    <p:cSldViewPr snapToGrid="0">
      <p:cViewPr>
        <p:scale>
          <a:sx n="66" d="100"/>
          <a:sy n="66" d="100"/>
        </p:scale>
        <p:origin x="-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240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714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229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67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742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030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520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711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292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659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280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4511F-AA07-40CB-A97E-92B103C0D856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E2781-1493-478C-983B-4887E9EF88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619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20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0.jpeg"/><Relationship Id="rId7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Linearne jednadžbe s jednom nepoznanicom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Pojam linearne jednadžbe</a:t>
            </a:r>
            <a:endParaRPr lang="hr-HR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11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slov 9"/>
          <p:cNvSpPr>
            <a:spLocks noGrp="1"/>
          </p:cNvSpPr>
          <p:nvPr>
            <p:ph type="title"/>
          </p:nvPr>
        </p:nvSpPr>
        <p:spPr>
          <a:xfrm>
            <a:off x="400050" y="365125"/>
            <a:ext cx="10515600" cy="1673225"/>
          </a:xfrm>
        </p:spPr>
        <p:txBody>
          <a:bodyPr>
            <a:normAutofit fontScale="90000"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Riješiti jednadžbu znači odrediti  vrijednost nepoznanice (varijable) tako da lijeva strana bude jednaka desnoj strani.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>Primjer: </a:t>
            </a:r>
            <a:br>
              <a:rPr lang="hr-HR" sz="3600" dirty="0" smtClean="0"/>
            </a:b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1"/>
          </p:nvPr>
        </p:nvSpPr>
        <p:spPr>
          <a:xfrm>
            <a:off x="412720" y="1574007"/>
            <a:ext cx="5181600" cy="5032375"/>
          </a:xfrm>
        </p:spPr>
        <p:txBody>
          <a:bodyPr>
            <a:normAutofit/>
          </a:bodyPr>
          <a:lstStyle/>
          <a:p>
            <a:r>
              <a:rPr lang="hr-HR" dirty="0" smtClean="0"/>
              <a:t>Provjeri je li </a:t>
            </a:r>
            <a:r>
              <a:rPr lang="hr-HR" dirty="0" smtClean="0">
                <a:solidFill>
                  <a:srgbClr val="0070C0"/>
                </a:solidFill>
              </a:rPr>
              <a:t>x = 3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rješenje jednadžbe: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</a:t>
            </a:r>
            <a:r>
              <a:rPr lang="hr-HR" dirty="0" smtClean="0">
                <a:solidFill>
                  <a:srgbClr val="0070C0"/>
                </a:solidFill>
              </a:rPr>
              <a:t>5x + 6 = 10x – 9</a:t>
            </a:r>
          </a:p>
          <a:p>
            <a:pPr marL="0" indent="0">
              <a:buNone/>
            </a:pPr>
            <a:r>
              <a:rPr lang="hr-HR" dirty="0" smtClean="0"/>
              <a:t>Umjesto x uvrstimo 3:</a:t>
            </a:r>
          </a:p>
          <a:p>
            <a:pPr marL="0" indent="0">
              <a:buNone/>
            </a:pP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smtClean="0">
                <a:solidFill>
                  <a:srgbClr val="0070C0"/>
                </a:solidFill>
              </a:rPr>
              <a:t>     5 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3</a:t>
            </a:r>
            <a:r>
              <a:rPr lang="hr-HR" dirty="0" smtClean="0">
                <a:solidFill>
                  <a:srgbClr val="0070C0"/>
                </a:solidFill>
              </a:rPr>
              <a:t> + 6 = 10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 3 </a:t>
            </a:r>
            <a:r>
              <a:rPr lang="hr-HR" dirty="0" smtClean="0">
                <a:solidFill>
                  <a:srgbClr val="0070C0"/>
                </a:solidFill>
              </a:rPr>
              <a:t>– 9</a:t>
            </a:r>
          </a:p>
          <a:p>
            <a:pPr marL="0" indent="0">
              <a:buNone/>
            </a:pPr>
            <a:r>
              <a:rPr lang="hr-HR" dirty="0" smtClean="0"/>
              <a:t>Računamo posebno lijevu stranu, a posebno desnu stranu:</a:t>
            </a:r>
          </a:p>
          <a:p>
            <a:pPr marL="0" indent="0">
              <a:buNone/>
            </a:pPr>
            <a:r>
              <a:rPr lang="hr-HR" dirty="0" smtClean="0"/>
              <a:t>        </a:t>
            </a:r>
            <a:r>
              <a:rPr lang="hr-HR" dirty="0" smtClean="0">
                <a:solidFill>
                  <a:srgbClr val="0070C0"/>
                </a:solidFill>
              </a:rPr>
              <a:t>5 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3</a:t>
            </a:r>
            <a:r>
              <a:rPr lang="hr-HR" dirty="0" smtClean="0">
                <a:solidFill>
                  <a:srgbClr val="0070C0"/>
                </a:solidFill>
              </a:rPr>
              <a:t> + 6 = 10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 3 </a:t>
            </a:r>
            <a:r>
              <a:rPr lang="hr-HR" dirty="0" smtClean="0">
                <a:solidFill>
                  <a:srgbClr val="0070C0"/>
                </a:solidFill>
              </a:rPr>
              <a:t>– 9</a:t>
            </a:r>
          </a:p>
          <a:p>
            <a:pPr marL="0" indent="0">
              <a:buNone/>
            </a:pP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smtClean="0">
                <a:solidFill>
                  <a:srgbClr val="0070C0"/>
                </a:solidFill>
              </a:rPr>
              <a:t>        15 + 6 = 30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hr-HR" dirty="0" smtClean="0">
                <a:solidFill>
                  <a:srgbClr val="0070C0"/>
                </a:solidFill>
              </a:rPr>
              <a:t>– 9</a:t>
            </a:r>
          </a:p>
          <a:p>
            <a:pPr marL="0" indent="0">
              <a:buNone/>
            </a:pP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smtClean="0">
                <a:solidFill>
                  <a:srgbClr val="0070C0"/>
                </a:solidFill>
              </a:rPr>
              <a:t>              21 = 21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9" name="Picture 4" descr="Slikovni rezultat za notebook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76" y="0"/>
            <a:ext cx="1825624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likovni rezultat za correct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287" y="5151110"/>
            <a:ext cx="1321844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zervirano mjesto sadržaja 7"/>
          <p:cNvSpPr>
            <a:spLocks noGrp="1"/>
          </p:cNvSpPr>
          <p:nvPr>
            <p:ph sz="half" idx="1"/>
          </p:nvPr>
        </p:nvSpPr>
        <p:spPr>
          <a:xfrm>
            <a:off x="5810250" y="1371273"/>
            <a:ext cx="5181600" cy="5032375"/>
          </a:xfrm>
        </p:spPr>
        <p:txBody>
          <a:bodyPr>
            <a:normAutofit/>
          </a:bodyPr>
          <a:lstStyle/>
          <a:p>
            <a:r>
              <a:rPr lang="hr-HR" dirty="0" smtClean="0"/>
              <a:t>Provjeri je li </a:t>
            </a:r>
            <a:r>
              <a:rPr lang="hr-HR" dirty="0" smtClean="0">
                <a:solidFill>
                  <a:srgbClr val="0070C0"/>
                </a:solidFill>
              </a:rPr>
              <a:t>x = -2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rješenje jednadžbe: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</a:t>
            </a:r>
            <a:r>
              <a:rPr lang="hr-HR" dirty="0" smtClean="0">
                <a:solidFill>
                  <a:srgbClr val="0070C0"/>
                </a:solidFill>
              </a:rPr>
              <a:t>5x + 6 = 10x – 9</a:t>
            </a:r>
          </a:p>
          <a:p>
            <a:pPr marL="0" indent="0">
              <a:buNone/>
            </a:pPr>
            <a:r>
              <a:rPr lang="hr-HR" dirty="0" smtClean="0"/>
              <a:t>Umjesto x uvrstimo 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-2</a:t>
            </a:r>
            <a:r>
              <a:rPr lang="hr-HR" dirty="0" smtClean="0"/>
              <a:t>:</a:t>
            </a:r>
            <a:endParaRPr lang="hr-HR" dirty="0" smtClean="0"/>
          </a:p>
          <a:p>
            <a:pPr marL="0" indent="0">
              <a:buNone/>
            </a:pP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smtClean="0">
                <a:solidFill>
                  <a:srgbClr val="0070C0"/>
                </a:solidFill>
              </a:rPr>
              <a:t>     5 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(-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hr-HR" dirty="0" smtClean="0">
                <a:solidFill>
                  <a:srgbClr val="0070C0"/>
                </a:solidFill>
              </a:rPr>
              <a:t>)+ </a:t>
            </a:r>
            <a:r>
              <a:rPr lang="hr-HR" dirty="0" smtClean="0">
                <a:solidFill>
                  <a:srgbClr val="0070C0"/>
                </a:solidFill>
              </a:rPr>
              <a:t>6 = 10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 (-2) </a:t>
            </a:r>
            <a:r>
              <a:rPr lang="hr-HR" dirty="0" smtClean="0">
                <a:solidFill>
                  <a:srgbClr val="0070C0"/>
                </a:solidFill>
              </a:rPr>
              <a:t>– 9</a:t>
            </a:r>
          </a:p>
          <a:p>
            <a:pPr marL="0" indent="0">
              <a:buNone/>
            </a:pPr>
            <a:r>
              <a:rPr lang="hr-HR" dirty="0" smtClean="0"/>
              <a:t>Računamo posebno lijevu stranu, a posebno desnu stranu:</a:t>
            </a:r>
          </a:p>
          <a:p>
            <a:pPr marL="0" indent="0">
              <a:buNone/>
            </a:pPr>
            <a:r>
              <a:rPr lang="hr-HR" dirty="0" smtClean="0"/>
              <a:t>        </a:t>
            </a:r>
            <a:r>
              <a:rPr lang="hr-HR" dirty="0" smtClean="0">
                <a:solidFill>
                  <a:srgbClr val="0070C0"/>
                </a:solidFill>
              </a:rPr>
              <a:t>5 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(-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hr-HR" dirty="0" smtClean="0">
                <a:solidFill>
                  <a:srgbClr val="0070C0"/>
                </a:solidFill>
              </a:rPr>
              <a:t>)+ </a:t>
            </a:r>
            <a:r>
              <a:rPr lang="hr-HR" dirty="0" smtClean="0">
                <a:solidFill>
                  <a:srgbClr val="0070C0"/>
                </a:solidFill>
              </a:rPr>
              <a:t>6 = 10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 (-2) </a:t>
            </a:r>
            <a:r>
              <a:rPr lang="hr-HR" dirty="0" smtClean="0">
                <a:solidFill>
                  <a:srgbClr val="0070C0"/>
                </a:solidFill>
              </a:rPr>
              <a:t>– 9</a:t>
            </a:r>
          </a:p>
          <a:p>
            <a:pPr marL="0" indent="0">
              <a:buNone/>
            </a:pP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smtClean="0">
                <a:solidFill>
                  <a:srgbClr val="0070C0"/>
                </a:solidFill>
              </a:rPr>
              <a:t>        -10 + 6 = -20</a:t>
            </a:r>
            <a:r>
              <a:rPr lang="hr-HR" dirty="0" smtClean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hr-HR" dirty="0" smtClean="0">
                <a:solidFill>
                  <a:srgbClr val="0070C0"/>
                </a:solidFill>
              </a:rPr>
              <a:t>– 9</a:t>
            </a:r>
          </a:p>
          <a:p>
            <a:pPr marL="0" indent="0">
              <a:buNone/>
            </a:pP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smtClean="0">
                <a:solidFill>
                  <a:srgbClr val="0070C0"/>
                </a:solidFill>
              </a:rPr>
              <a:t>              -4  = -29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12" name="AutoShape 4" descr="Slikovni rezultat za incorrect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0" name="Picture 6" descr="Slikovni rezultat za incorrect clip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0528" y="5500688"/>
            <a:ext cx="1671397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kstniOkvir 13"/>
          <p:cNvSpPr txBox="1"/>
          <p:nvPr/>
        </p:nvSpPr>
        <p:spPr>
          <a:xfrm>
            <a:off x="7507860" y="5808688"/>
            <a:ext cx="29787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rgbClr val="0070C0"/>
                </a:solidFill>
              </a:rPr>
              <a:t>≠</a:t>
            </a:r>
            <a:endParaRPr lang="hr-HR" sz="2800" dirty="0">
              <a:solidFill>
                <a:srgbClr val="0070C0"/>
              </a:solidFill>
            </a:endParaRPr>
          </a:p>
        </p:txBody>
      </p:sp>
      <p:sp>
        <p:nvSpPr>
          <p:cNvPr id="17" name="TekstniOkvir 16"/>
          <p:cNvSpPr txBox="1"/>
          <p:nvPr/>
        </p:nvSpPr>
        <p:spPr>
          <a:xfrm>
            <a:off x="7601903" y="5319982"/>
            <a:ext cx="287980" cy="5390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rgbClr val="0070C0"/>
                </a:solidFill>
              </a:rPr>
              <a:t>≠</a:t>
            </a:r>
            <a:endParaRPr lang="hr-HR" sz="2800" dirty="0">
              <a:solidFill>
                <a:srgbClr val="0070C0"/>
              </a:solidFill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7889883" y="4770919"/>
            <a:ext cx="287980" cy="5390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rgbClr val="0070C0"/>
                </a:solidFill>
              </a:rPr>
              <a:t>≠</a:t>
            </a:r>
            <a:endParaRPr lang="hr-HR" sz="2800" dirty="0">
              <a:solidFill>
                <a:srgbClr val="0070C0"/>
              </a:solidFill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7746226" y="3384423"/>
            <a:ext cx="287980" cy="5390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rgbClr val="0070C0"/>
                </a:solidFill>
              </a:rPr>
              <a:t>≠</a:t>
            </a:r>
            <a:endParaRPr lang="hr-H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02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odrediti </a:t>
            </a:r>
            <a:r>
              <a:rPr lang="hr-HR" dirty="0" err="1" smtClean="0"/>
              <a:t>riešenje</a:t>
            </a:r>
            <a:r>
              <a:rPr lang="hr-HR" dirty="0" smtClean="0"/>
              <a:t> jednadžbe?</a:t>
            </a:r>
            <a:endParaRPr lang="hr-HR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400" dirty="0" smtClean="0">
                <a:solidFill>
                  <a:srgbClr val="FF0000"/>
                </a:solidFill>
              </a:rPr>
              <a:t>Dva osnovna postupka</a:t>
            </a:r>
            <a:endParaRPr lang="hr-H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20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723" y="1973088"/>
            <a:ext cx="6002307" cy="4801846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2966821" y="4405245"/>
            <a:ext cx="18710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6000" dirty="0" smtClean="0"/>
              <a:t>3 + 2 </a:t>
            </a:r>
          </a:p>
        </p:txBody>
      </p:sp>
      <p:sp>
        <p:nvSpPr>
          <p:cNvPr id="9" name="Pravokutnik 8"/>
          <p:cNvSpPr/>
          <p:nvPr/>
        </p:nvSpPr>
        <p:spPr>
          <a:xfrm>
            <a:off x="7240557" y="4346664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/>
              <a:t>5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3055721" y="2226171"/>
            <a:ext cx="5810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ym typeface="Symbol" panose="05050102010706020507" pitchFamily="18" charset="2"/>
              </a:rPr>
              <a:t>lijeva strana </a:t>
            </a:r>
            <a:r>
              <a:rPr lang="hr-HR" sz="4000" dirty="0" smtClean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hr-HR" sz="4000" dirty="0" smtClean="0">
                <a:sym typeface="Symbol" panose="05050102010706020507" pitchFamily="18" charset="2"/>
              </a:rPr>
              <a:t>desna strana</a:t>
            </a:r>
            <a:endParaRPr lang="hr-HR" sz="4000" dirty="0"/>
          </a:p>
        </p:txBody>
      </p:sp>
      <p:sp>
        <p:nvSpPr>
          <p:cNvPr id="11" name="Pravokutnik 10"/>
          <p:cNvSpPr/>
          <p:nvPr/>
        </p:nvSpPr>
        <p:spPr>
          <a:xfrm>
            <a:off x="855114" y="212650"/>
            <a:ext cx="11136906" cy="144655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JEDNAKOST se </a:t>
            </a:r>
            <a:r>
              <a:rPr lang="hr-HR" sz="4400" b="1" u="sng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neće promijeniti </a:t>
            </a:r>
            <a:r>
              <a:rPr lang="hr-HR" sz="4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ako </a:t>
            </a:r>
            <a:r>
              <a:rPr lang="hr-HR" sz="4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lijevoj i desnoj strani </a:t>
            </a:r>
            <a:r>
              <a:rPr lang="hr-HR" sz="4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dodamo (ili oduzmemo) </a:t>
            </a:r>
            <a:r>
              <a:rPr lang="hr-HR" sz="4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isti broj. </a:t>
            </a:r>
            <a:endParaRPr lang="hr-HR" sz="4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2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7659657" y="4346664"/>
            <a:ext cx="80983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>
                <a:solidFill>
                  <a:srgbClr val="FF0000"/>
                </a:solidFill>
              </a:rPr>
              <a:t>-2</a:t>
            </a:r>
            <a:endParaRPr lang="hr-HR" sz="6000" dirty="0">
              <a:solidFill>
                <a:srgbClr val="FF0000"/>
              </a:solidFill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4536025" y="4385056"/>
            <a:ext cx="80983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>
                <a:solidFill>
                  <a:srgbClr val="FF0000"/>
                </a:solidFill>
              </a:rPr>
              <a:t>-2</a:t>
            </a:r>
            <a:endParaRPr lang="hr-HR" sz="6000" dirty="0">
              <a:solidFill>
                <a:srgbClr val="FF0000"/>
              </a:solidFill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3773317" y="436445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3</a:t>
            </a:r>
            <a:endParaRPr lang="hr-H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7651210" y="439283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3</a:t>
            </a:r>
            <a:endParaRPr lang="hr-H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521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2" grpId="1"/>
      <p:bldP spid="13" grpId="0"/>
      <p:bldP spid="13" grpId="1"/>
      <p:bldP spid="2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723" y="1973088"/>
            <a:ext cx="6002307" cy="4801846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2966821" y="4405245"/>
            <a:ext cx="18710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6000" dirty="0" smtClean="0"/>
              <a:t>3 </a:t>
            </a:r>
            <a:r>
              <a:rPr lang="hr-HR" sz="6000" dirty="0" smtClean="0">
                <a:sym typeface="Symbol" panose="05050102010706020507" pitchFamily="18" charset="2"/>
              </a:rPr>
              <a:t></a:t>
            </a:r>
            <a:r>
              <a:rPr lang="hr-HR" sz="6000" dirty="0" smtClean="0"/>
              <a:t> 7 </a:t>
            </a:r>
          </a:p>
        </p:txBody>
      </p:sp>
      <p:sp>
        <p:nvSpPr>
          <p:cNvPr id="9" name="Pravokutnik 8"/>
          <p:cNvSpPr/>
          <p:nvPr/>
        </p:nvSpPr>
        <p:spPr>
          <a:xfrm>
            <a:off x="6995864" y="4346663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/>
              <a:t>21</a:t>
            </a:r>
            <a:endParaRPr lang="hr-HR" sz="6000" dirty="0"/>
          </a:p>
        </p:txBody>
      </p:sp>
      <p:sp>
        <p:nvSpPr>
          <p:cNvPr id="10" name="Pravokutnik 9"/>
          <p:cNvSpPr/>
          <p:nvPr/>
        </p:nvSpPr>
        <p:spPr>
          <a:xfrm>
            <a:off x="3055721" y="2226171"/>
            <a:ext cx="5810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ym typeface="Symbol" panose="05050102010706020507" pitchFamily="18" charset="2"/>
              </a:rPr>
              <a:t>lijeva strana </a:t>
            </a:r>
            <a:r>
              <a:rPr lang="hr-HR" sz="4000" dirty="0" smtClean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hr-HR" sz="4000" dirty="0" smtClean="0">
                <a:sym typeface="Symbol" panose="05050102010706020507" pitchFamily="18" charset="2"/>
              </a:rPr>
              <a:t>desna strana</a:t>
            </a:r>
            <a:endParaRPr lang="hr-HR" sz="4000" dirty="0"/>
          </a:p>
        </p:txBody>
      </p:sp>
      <p:sp>
        <p:nvSpPr>
          <p:cNvPr id="11" name="Pravokutnik 10"/>
          <p:cNvSpPr/>
          <p:nvPr/>
        </p:nvSpPr>
        <p:spPr>
          <a:xfrm>
            <a:off x="855114" y="212650"/>
            <a:ext cx="11136906" cy="132343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JEDNAKOST se </a:t>
            </a:r>
            <a:r>
              <a:rPr lang="hr-HR" sz="4000" b="1" u="sng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neće promijeniti </a:t>
            </a:r>
            <a:r>
              <a:rPr lang="hr-HR" sz="4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ako </a:t>
            </a:r>
            <a:r>
              <a:rPr lang="hr-HR" sz="4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lijevu i desnu strani </a:t>
            </a:r>
            <a:r>
              <a:rPr lang="hr-HR" sz="4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pomnožimo (ili podijelimo) </a:t>
            </a:r>
            <a:r>
              <a:rPr lang="hr-HR" sz="4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istim brojem. </a:t>
            </a:r>
            <a:endParaRPr lang="hr-HR" sz="4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2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7878889" y="4346662"/>
            <a:ext cx="7793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>
                <a:solidFill>
                  <a:srgbClr val="FF0000"/>
                </a:solidFill>
              </a:rPr>
              <a:t>:3</a:t>
            </a:r>
            <a:endParaRPr lang="hr-HR" sz="6000" dirty="0">
              <a:solidFill>
                <a:srgbClr val="FF0000"/>
              </a:solidFill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4422326" y="4408507"/>
            <a:ext cx="7793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>
                <a:solidFill>
                  <a:srgbClr val="FF0000"/>
                </a:solidFill>
              </a:rPr>
              <a:t>:3</a:t>
            </a:r>
            <a:endParaRPr lang="hr-HR" sz="6000" dirty="0">
              <a:solidFill>
                <a:srgbClr val="FF0000"/>
              </a:solidFill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3790603" y="445141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7</a:t>
            </a:r>
            <a:endParaRPr lang="hr-H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7477726" y="445141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7</a:t>
            </a:r>
            <a:endParaRPr lang="hr-H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333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2" grpId="1"/>
      <p:bldP spid="13" grpId="0"/>
      <p:bldP spid="13" grpId="1"/>
      <p:bldP spid="2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575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70C0"/>
                </a:solidFill>
              </a:rPr>
              <a:t>Primjer 1: Riješi jednadžbu: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548640" y="1101724"/>
            <a:ext cx="5471160" cy="5299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3200" dirty="0" smtClean="0">
                <a:solidFill>
                  <a:srgbClr val="0070C0"/>
                </a:solidFill>
              </a:rPr>
              <a:t>x + 2 = 5</a:t>
            </a:r>
          </a:p>
          <a:p>
            <a:pPr marL="0" indent="0">
              <a:buNone/>
            </a:pPr>
            <a:r>
              <a:rPr lang="hr-HR" sz="3200" dirty="0" smtClean="0"/>
              <a:t>Lijevoj i desnoj strani </a:t>
            </a:r>
          </a:p>
          <a:p>
            <a:pPr marL="0" indent="0">
              <a:buNone/>
            </a:pPr>
            <a:r>
              <a:rPr lang="hr-HR" sz="3200" dirty="0" smtClean="0"/>
              <a:t>dodamo  -2:</a:t>
            </a:r>
          </a:p>
          <a:p>
            <a:pPr marL="0" indent="0">
              <a:buNone/>
            </a:pPr>
            <a:r>
              <a:rPr lang="hr-HR" sz="3200" dirty="0" smtClean="0">
                <a:solidFill>
                  <a:srgbClr val="0070C0"/>
                </a:solidFill>
              </a:rPr>
              <a:t>x + 2 = 5  </a:t>
            </a:r>
            <a:r>
              <a:rPr lang="hr-HR" sz="3200" dirty="0" smtClean="0">
                <a:solidFill>
                  <a:srgbClr val="FF0000"/>
                </a:solidFill>
              </a:rPr>
              <a:t>/</a:t>
            </a:r>
            <a:r>
              <a:rPr lang="hr-HR" sz="3200" dirty="0" smtClean="0"/>
              <a:t> </a:t>
            </a:r>
            <a:r>
              <a:rPr lang="hr-HR" sz="3200" dirty="0" smtClean="0">
                <a:solidFill>
                  <a:srgbClr val="0070C0"/>
                </a:solidFill>
              </a:rPr>
              <a:t>+ (-2)</a:t>
            </a:r>
          </a:p>
          <a:p>
            <a:pPr marL="0" indent="0">
              <a:buNone/>
            </a:pPr>
            <a:r>
              <a:rPr lang="hr-HR" sz="3200" dirty="0" smtClean="0">
                <a:solidFill>
                  <a:srgbClr val="0070C0"/>
                </a:solidFill>
              </a:rPr>
              <a:t>x + 2 + (-2) = 5 + (-2)</a:t>
            </a:r>
          </a:p>
          <a:p>
            <a:pPr marL="0" indent="0">
              <a:buNone/>
            </a:pPr>
            <a:r>
              <a:rPr lang="hr-HR" sz="3200" dirty="0" smtClean="0"/>
              <a:t>                </a:t>
            </a:r>
            <a:r>
              <a:rPr lang="hr-HR" sz="3200" dirty="0" smtClean="0">
                <a:solidFill>
                  <a:schemeClr val="accent1">
                    <a:lumMod val="75000"/>
                  </a:schemeClr>
                </a:solidFill>
              </a:rPr>
              <a:t>x = 5 - 2</a:t>
            </a:r>
            <a:endParaRPr lang="hr-HR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hr-HR" sz="3200" dirty="0" smtClean="0">
                <a:solidFill>
                  <a:srgbClr val="0070C0"/>
                </a:solidFill>
              </a:rPr>
              <a:t>                 x = 3</a:t>
            </a:r>
          </a:p>
          <a:p>
            <a:pPr marL="0" indent="0">
              <a:buNone/>
            </a:pPr>
            <a:r>
              <a:rPr lang="hr-HR" sz="3200" dirty="0" smtClean="0"/>
              <a:t>Kažemo da je broj 2 "promijenio stranu jednadžbe"  pa je promijenio i predznak.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101724"/>
            <a:ext cx="5181600" cy="4351338"/>
          </a:xfrm>
        </p:spPr>
        <p:txBody>
          <a:bodyPr/>
          <a:lstStyle/>
          <a:p>
            <a:r>
              <a:rPr lang="hr-HR" dirty="0" smtClean="0"/>
              <a:t>Kratko pišemo:</a:t>
            </a:r>
            <a:endParaRPr lang="hr-HR" dirty="0"/>
          </a:p>
        </p:txBody>
      </p:sp>
      <p:grpSp>
        <p:nvGrpSpPr>
          <p:cNvPr id="7" name="Grupa 6"/>
          <p:cNvGrpSpPr/>
          <p:nvPr/>
        </p:nvGrpSpPr>
        <p:grpSpPr>
          <a:xfrm>
            <a:off x="1899920" y="3658605"/>
            <a:ext cx="3434080" cy="1278268"/>
            <a:chOff x="2090390" y="3541746"/>
            <a:chExt cx="2519711" cy="767556"/>
          </a:xfrm>
        </p:grpSpPr>
        <p:sp>
          <p:nvSpPr>
            <p:cNvPr id="5" name="Elipsasti oblačić 4"/>
            <p:cNvSpPr/>
            <p:nvPr/>
          </p:nvSpPr>
          <p:spPr>
            <a:xfrm>
              <a:off x="2090390" y="3541746"/>
              <a:ext cx="2463800" cy="767556"/>
            </a:xfrm>
            <a:prstGeom prst="wedgeEllipseCallout">
              <a:avLst>
                <a:gd name="adj1" fmla="val -39627"/>
                <a:gd name="adj2" fmla="val -90236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TekstniOkvir 5"/>
            <p:cNvSpPr txBox="1"/>
            <p:nvPr/>
          </p:nvSpPr>
          <p:spPr>
            <a:xfrm>
              <a:off x="2197102" y="3691987"/>
              <a:ext cx="2412999" cy="498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2400" dirty="0" smtClean="0">
                  <a:solidFill>
                    <a:srgbClr val="FF0000"/>
                  </a:solidFill>
                </a:rPr>
                <a:t>/</a:t>
              </a:r>
              <a:r>
                <a:rPr lang="hr-HR" sz="2400" dirty="0" smtClean="0"/>
                <a:t> znači da lijevoj i desnoj strani dodajemo -2</a:t>
              </a:r>
              <a:endParaRPr lang="hr-HR" sz="2400" dirty="0"/>
            </a:p>
          </p:txBody>
        </p:sp>
      </p:grpSp>
      <p:cxnSp>
        <p:nvCxnSpPr>
          <p:cNvPr id="9" name="Ravni poveznik 8"/>
          <p:cNvCxnSpPr/>
          <p:nvPr/>
        </p:nvCxnSpPr>
        <p:spPr>
          <a:xfrm flipV="1">
            <a:off x="1130955" y="3501053"/>
            <a:ext cx="1359027" cy="256385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Picture 4" descr="Slikovni rezultat za notebook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76" y="0"/>
            <a:ext cx="1825624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ravokutnik 10"/>
          <p:cNvSpPr/>
          <p:nvPr/>
        </p:nvSpPr>
        <p:spPr>
          <a:xfrm>
            <a:off x="6172200" y="2132986"/>
            <a:ext cx="419100" cy="667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>
                <a:solidFill>
                  <a:srgbClr val="0070C0"/>
                </a:solidFill>
              </a:rPr>
              <a:t>x </a:t>
            </a:r>
          </a:p>
        </p:txBody>
      </p:sp>
      <p:sp>
        <p:nvSpPr>
          <p:cNvPr id="12" name="Pravokutnik 11"/>
          <p:cNvSpPr/>
          <p:nvPr/>
        </p:nvSpPr>
        <p:spPr>
          <a:xfrm>
            <a:off x="6481000" y="2143359"/>
            <a:ext cx="752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+ 2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7089937" y="2153732"/>
            <a:ext cx="124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= </a:t>
            </a:r>
            <a:r>
              <a:rPr lang="hr-HR" sz="36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4" name="Pravokutnik 13"/>
          <p:cNvSpPr/>
          <p:nvPr/>
        </p:nvSpPr>
        <p:spPr>
          <a:xfrm>
            <a:off x="6172200" y="340734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>
                <a:solidFill>
                  <a:srgbClr val="0070C0"/>
                </a:solidFill>
              </a:rPr>
              <a:t>x </a:t>
            </a:r>
          </a:p>
        </p:txBody>
      </p:sp>
      <p:sp>
        <p:nvSpPr>
          <p:cNvPr id="15" name="Pravokutnik 14"/>
          <p:cNvSpPr/>
          <p:nvPr/>
        </p:nvSpPr>
        <p:spPr>
          <a:xfrm>
            <a:off x="6481000" y="3417721"/>
            <a:ext cx="752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chemeClr val="accent1">
                    <a:lumMod val="75000"/>
                  </a:schemeClr>
                </a:solidFill>
              </a:rPr>
              <a:t>+ 2</a:t>
            </a:r>
            <a:endParaRPr lang="hr-H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7089937" y="3428094"/>
            <a:ext cx="124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= </a:t>
            </a:r>
            <a:r>
              <a:rPr lang="hr-HR" sz="36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7" name="Pravokutnik 16"/>
          <p:cNvSpPr/>
          <p:nvPr/>
        </p:nvSpPr>
        <p:spPr>
          <a:xfrm>
            <a:off x="7165864" y="3062857"/>
            <a:ext cx="6639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- 2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6725251" y="3974574"/>
            <a:ext cx="111681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x = 3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58150" y="365125"/>
            <a:ext cx="24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rgbClr val="0070C0"/>
                </a:solidFill>
              </a:rPr>
              <a:t>P</a:t>
            </a:r>
            <a:r>
              <a:rPr lang="hr-HR" b="1" dirty="0" smtClean="0">
                <a:solidFill>
                  <a:srgbClr val="0070C0"/>
                </a:solidFill>
              </a:rPr>
              <a:t>lavo zapiši  u bilježnicu</a:t>
            </a:r>
            <a:endParaRPr lang="hr-H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9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-0.0044 L 0.00469 -0.00417 C 0.00495 -0.00996 0.00508 -0.01551 0.00573 -0.02107 C 0.00586 -0.02222 0.00612 -0.02361 0.0069 -0.02454 C 0.00781 -0.02593 0.00925 -0.02685 0.01029 -0.02801 C 0.0112 -0.0294 0.01159 -0.03079 0.01263 -0.03171 C 0.01459 -0.03357 0.0194 -0.03634 0.0194 -0.03634 C 0.0237 -0.04306 0.0194 -0.0375 0.02513 -0.04236 C 0.02891 -0.0456 0.02774 -0.04607 0.03203 -0.04838 C 0.03308 -0.04884 0.03425 -0.04908 0.03542 -0.04954 C 0.03659 -0.05023 0.0375 -0.05162 0.0388 -0.05185 C 0.04375 -0.05324 0.04766 -0.05301 0.05261 -0.05301 L 0.05261 -0.05301 L 0.05261 -0.05185 " pathEditMode="relative" rAng="0" ptsTypes="AAAAAAAAAAAAAA"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-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1.48148E-6 L -3.95833E-6 1.48148E-6 C 0.00469 0.00069 0.00938 0.00069 0.01407 0.00208 C 0.0155 0.00231 0.0168 0.00347 0.01836 0.0044 C 0.02058 0.00509 0.02305 0.00555 0.02539 0.00648 C 0.02683 0.00717 0.02839 0.00741 0.02969 0.00879 C 0.03256 0.01134 0.03816 0.01759 0.03816 0.01782 C 0.0405 0.0368 0.03959 0.02477 0.03959 0.05324 L 0.03959 0.05347 " pathEditMode="relative" rAng="0" ptsTypes="AAAAAAAAA">
                                      <p:cBhvr>
                                        <p:cTn id="7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9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/>
      <p:bldP spid="12" grpId="0"/>
      <p:bldP spid="13" grpId="0"/>
      <p:bldP spid="14" grpId="0"/>
      <p:bldP spid="15" grpId="0"/>
      <p:bldP spid="15" grpId="1"/>
      <p:bldP spid="15" grpId="2"/>
      <p:bldP spid="16" grpId="0"/>
      <p:bldP spid="17" grpId="0"/>
      <p:bldP spid="17" grpId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575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70C0"/>
                </a:solidFill>
              </a:rPr>
              <a:t>Primjer 2: Riješi jednadžbu:</a:t>
            </a:r>
            <a:endParaRPr lang="hr-HR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588357" y="1101724"/>
                <a:ext cx="5471160" cy="529907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hr-HR" sz="3200" dirty="0" smtClean="0">
                    <a:solidFill>
                      <a:srgbClr val="0070C0"/>
                    </a:solidFill>
                  </a:rPr>
                  <a:t>6x + 5 = 17</a:t>
                </a:r>
              </a:p>
              <a:p>
                <a:pPr marL="0" indent="0">
                  <a:buNone/>
                </a:pPr>
                <a:r>
                  <a:rPr lang="hr-HR" sz="3200" dirty="0" smtClean="0"/>
                  <a:t>Lijevoj i desnoj strani </a:t>
                </a:r>
              </a:p>
              <a:p>
                <a:pPr marL="0" indent="0">
                  <a:buNone/>
                </a:pPr>
                <a:r>
                  <a:rPr lang="hr-HR" sz="3200" dirty="0" smtClean="0"/>
                  <a:t>dodamo  -5:</a:t>
                </a:r>
              </a:p>
              <a:p>
                <a:pPr marL="0" indent="0">
                  <a:buNone/>
                </a:pPr>
                <a:r>
                  <a:rPr lang="hr-HR" sz="3200" dirty="0" smtClean="0">
                    <a:solidFill>
                      <a:srgbClr val="0070C0"/>
                    </a:solidFill>
                  </a:rPr>
                  <a:t>6x + 5 = 17  </a:t>
                </a:r>
                <a:r>
                  <a:rPr lang="hr-HR" sz="3200" dirty="0" smtClean="0">
                    <a:solidFill>
                      <a:srgbClr val="FF0000"/>
                    </a:solidFill>
                  </a:rPr>
                  <a:t>/</a:t>
                </a:r>
                <a:r>
                  <a:rPr lang="hr-HR" sz="3200" dirty="0" smtClean="0"/>
                  <a:t> </a:t>
                </a:r>
                <a:r>
                  <a:rPr lang="hr-HR" sz="3200" dirty="0" smtClean="0">
                    <a:solidFill>
                      <a:srgbClr val="0070C0"/>
                    </a:solidFill>
                  </a:rPr>
                  <a:t>+ (-5)</a:t>
                </a:r>
              </a:p>
              <a:p>
                <a:pPr marL="0" indent="0">
                  <a:buNone/>
                </a:pPr>
                <a:r>
                  <a:rPr lang="hr-HR" sz="3200" dirty="0" smtClean="0">
                    <a:solidFill>
                      <a:srgbClr val="0070C0"/>
                    </a:solidFill>
                  </a:rPr>
                  <a:t>6x + 5 + (-5) = 17 + (-5)</a:t>
                </a:r>
              </a:p>
              <a:p>
                <a:pPr marL="0" indent="0">
                  <a:buNone/>
                </a:pPr>
                <a:r>
                  <a:rPr lang="hr-HR" sz="3200" dirty="0" smtClean="0"/>
                  <a:t>                 </a:t>
                </a:r>
                <a:r>
                  <a:rPr lang="hr-HR" sz="3200" dirty="0" smtClean="0">
                    <a:solidFill>
                      <a:srgbClr val="0070C0"/>
                    </a:solidFill>
                  </a:rPr>
                  <a:t>6x = 17 - 5</a:t>
                </a:r>
                <a:endParaRPr lang="hr-HR" sz="32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hr-HR" sz="3200" dirty="0" smtClean="0">
                    <a:solidFill>
                      <a:srgbClr val="0070C0"/>
                    </a:solidFill>
                  </a:rPr>
                  <a:t>                 6x = 12  </a:t>
                </a:r>
                <a:r>
                  <a:rPr lang="hr-HR" sz="3200" dirty="0">
                    <a:solidFill>
                      <a:srgbClr val="FF0000"/>
                    </a:solidFill>
                  </a:rPr>
                  <a:t>/</a:t>
                </a:r>
                <a:r>
                  <a:rPr lang="hr-HR" sz="3200" dirty="0"/>
                  <a:t> </a:t>
                </a:r>
                <a:r>
                  <a:rPr lang="hr-HR" sz="3200" dirty="0" smtClean="0">
                    <a:solidFill>
                      <a:srgbClr val="0070C0"/>
                    </a:solidFill>
                  </a:rPr>
                  <a:t>:6</a:t>
                </a:r>
                <a:endParaRPr lang="hr-HR" sz="32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hr-HR" sz="3200" dirty="0" smtClean="0">
                    <a:solidFill>
                      <a:srgbClr val="0070C0"/>
                    </a:solidFill>
                  </a:rPr>
                  <a:t>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32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hr-HR" sz="32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hr-H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sz="32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r-H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hr-HR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r-HR" sz="3200" dirty="0" smtClean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588357" y="1101724"/>
                <a:ext cx="5471160" cy="5299075"/>
              </a:xfrm>
              <a:blipFill>
                <a:blip r:embed="rId2"/>
                <a:stretch>
                  <a:fillRect l="-2899" t="-24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101725"/>
            <a:ext cx="5181600" cy="582496"/>
          </a:xfrm>
        </p:spPr>
        <p:txBody>
          <a:bodyPr/>
          <a:lstStyle/>
          <a:p>
            <a:r>
              <a:rPr lang="hr-HR" dirty="0" smtClean="0"/>
              <a:t>Kratko pišemo:</a:t>
            </a:r>
            <a:endParaRPr lang="hr-HR" dirty="0"/>
          </a:p>
        </p:txBody>
      </p:sp>
      <p:grpSp>
        <p:nvGrpSpPr>
          <p:cNvPr id="7" name="Grupa 6"/>
          <p:cNvGrpSpPr/>
          <p:nvPr/>
        </p:nvGrpSpPr>
        <p:grpSpPr>
          <a:xfrm>
            <a:off x="2322949" y="3676466"/>
            <a:ext cx="3469424" cy="1278268"/>
            <a:chOff x="2090390" y="3541746"/>
            <a:chExt cx="2545644" cy="767556"/>
          </a:xfrm>
        </p:grpSpPr>
        <p:sp>
          <p:nvSpPr>
            <p:cNvPr id="5" name="Elipsasti oblačić 4"/>
            <p:cNvSpPr/>
            <p:nvPr/>
          </p:nvSpPr>
          <p:spPr>
            <a:xfrm>
              <a:off x="2090390" y="3541746"/>
              <a:ext cx="2463800" cy="767556"/>
            </a:xfrm>
            <a:prstGeom prst="wedgeEllipseCallout">
              <a:avLst>
                <a:gd name="adj1" fmla="val -39627"/>
                <a:gd name="adj2" fmla="val -90236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TekstniOkvir 5"/>
            <p:cNvSpPr txBox="1"/>
            <p:nvPr/>
          </p:nvSpPr>
          <p:spPr>
            <a:xfrm>
              <a:off x="2223035" y="3676032"/>
              <a:ext cx="2412999" cy="498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2400" dirty="0" smtClean="0">
                  <a:solidFill>
                    <a:srgbClr val="FF0000"/>
                  </a:solidFill>
                </a:rPr>
                <a:t>/</a:t>
              </a:r>
              <a:r>
                <a:rPr lang="hr-HR" sz="2400" dirty="0" smtClean="0"/>
                <a:t> znači da lijevoj i desnoj strani dodajemo -5</a:t>
              </a:r>
              <a:endParaRPr lang="hr-HR" sz="2400" dirty="0"/>
            </a:p>
          </p:txBody>
        </p:sp>
      </p:grpSp>
      <p:cxnSp>
        <p:nvCxnSpPr>
          <p:cNvPr id="9" name="Ravni poveznik 8"/>
          <p:cNvCxnSpPr/>
          <p:nvPr/>
        </p:nvCxnSpPr>
        <p:spPr>
          <a:xfrm flipV="1">
            <a:off x="1130955" y="3501053"/>
            <a:ext cx="1359027" cy="256385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Picture 4" descr="Slikovni rezultat za notebook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76" y="0"/>
            <a:ext cx="1825624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ravokutnik 10"/>
          <p:cNvSpPr/>
          <p:nvPr/>
        </p:nvSpPr>
        <p:spPr>
          <a:xfrm>
            <a:off x="6149907" y="1563945"/>
            <a:ext cx="6953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6x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6734932" y="1574318"/>
            <a:ext cx="752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+ 5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7343869" y="1584691"/>
            <a:ext cx="124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= 17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6313693" y="2838307"/>
            <a:ext cx="7262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6x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6734932" y="2848680"/>
            <a:ext cx="752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chemeClr val="accent1">
                    <a:lumMod val="75000"/>
                  </a:schemeClr>
                </a:solidFill>
              </a:rPr>
              <a:t>+ 5</a:t>
            </a:r>
            <a:endParaRPr lang="hr-H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7343869" y="2859053"/>
            <a:ext cx="124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= 17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7419796" y="2493816"/>
            <a:ext cx="6639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- 5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2402718" y="5833601"/>
            <a:ext cx="111681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x = 2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58150" y="365125"/>
            <a:ext cx="24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rgbClr val="0070C0"/>
                </a:solidFill>
              </a:rPr>
              <a:t>P</a:t>
            </a:r>
            <a:r>
              <a:rPr lang="hr-HR" b="1" dirty="0" smtClean="0">
                <a:solidFill>
                  <a:srgbClr val="0070C0"/>
                </a:solidFill>
              </a:rPr>
              <a:t>lavo zapiši  u bilježnicu</a:t>
            </a:r>
            <a:endParaRPr lang="hr-HR" b="1" dirty="0">
              <a:solidFill>
                <a:srgbClr val="0070C0"/>
              </a:solidFill>
            </a:endParaRPr>
          </a:p>
        </p:txBody>
      </p:sp>
      <p:grpSp>
        <p:nvGrpSpPr>
          <p:cNvPr id="21" name="Grupa 20"/>
          <p:cNvGrpSpPr/>
          <p:nvPr/>
        </p:nvGrpSpPr>
        <p:grpSpPr>
          <a:xfrm>
            <a:off x="3192012" y="5290152"/>
            <a:ext cx="3469424" cy="1278268"/>
            <a:chOff x="2090390" y="3541746"/>
            <a:chExt cx="2545644" cy="767556"/>
          </a:xfrm>
        </p:grpSpPr>
        <p:sp>
          <p:nvSpPr>
            <p:cNvPr id="22" name="Elipsasti oblačić 21"/>
            <p:cNvSpPr/>
            <p:nvPr/>
          </p:nvSpPr>
          <p:spPr>
            <a:xfrm>
              <a:off x="2090390" y="3541746"/>
              <a:ext cx="2463800" cy="767556"/>
            </a:xfrm>
            <a:prstGeom prst="wedgeEllipseCallout">
              <a:avLst>
                <a:gd name="adj1" fmla="val -39627"/>
                <a:gd name="adj2" fmla="val -90236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TekstniOkvir 22"/>
            <p:cNvSpPr txBox="1"/>
            <p:nvPr/>
          </p:nvSpPr>
          <p:spPr>
            <a:xfrm>
              <a:off x="2223035" y="3676032"/>
              <a:ext cx="2412999" cy="498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2400" dirty="0" smtClean="0">
                  <a:solidFill>
                    <a:srgbClr val="FF0000"/>
                  </a:solidFill>
                </a:rPr>
                <a:t>/</a:t>
              </a:r>
              <a:r>
                <a:rPr lang="hr-HR" sz="2400" dirty="0" smtClean="0"/>
                <a:t> znači da lijevu i desnu stranu dijelimo sa 6.</a:t>
              </a:r>
              <a:endParaRPr lang="hr-HR" sz="2400" dirty="0"/>
            </a:p>
          </p:txBody>
        </p:sp>
      </p:grpSp>
      <p:sp>
        <p:nvSpPr>
          <p:cNvPr id="24" name="Pravokutnik 23"/>
          <p:cNvSpPr/>
          <p:nvPr/>
        </p:nvSpPr>
        <p:spPr>
          <a:xfrm>
            <a:off x="6969399" y="5174727"/>
            <a:ext cx="111681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x = 2 </a:t>
            </a:r>
            <a:endParaRPr lang="hr-HR" sz="3600" dirty="0">
              <a:solidFill>
                <a:srgbClr val="0070C0"/>
              </a:solidFill>
            </a:endParaRPr>
          </a:p>
        </p:txBody>
      </p:sp>
      <p:grpSp>
        <p:nvGrpSpPr>
          <p:cNvPr id="25" name="Grupa 24"/>
          <p:cNvGrpSpPr/>
          <p:nvPr/>
        </p:nvGrpSpPr>
        <p:grpSpPr>
          <a:xfrm>
            <a:off x="418533" y="5337117"/>
            <a:ext cx="1589538" cy="1020970"/>
            <a:chOff x="2090390" y="3541746"/>
            <a:chExt cx="2463800" cy="767556"/>
          </a:xfrm>
        </p:grpSpPr>
        <p:sp>
          <p:nvSpPr>
            <p:cNvPr id="26" name="Elipsasti oblačić 25"/>
            <p:cNvSpPr/>
            <p:nvPr/>
          </p:nvSpPr>
          <p:spPr>
            <a:xfrm>
              <a:off x="2090390" y="3541746"/>
              <a:ext cx="2463800" cy="767556"/>
            </a:xfrm>
            <a:prstGeom prst="wedgeEllipseCallout">
              <a:avLst>
                <a:gd name="adj1" fmla="val 58962"/>
                <a:gd name="adj2" fmla="val -60585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7" name="TekstniOkvir 26"/>
            <p:cNvSpPr txBox="1"/>
            <p:nvPr/>
          </p:nvSpPr>
          <p:spPr>
            <a:xfrm>
              <a:off x="2329801" y="3642454"/>
              <a:ext cx="2158293" cy="5366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2400" dirty="0" smtClean="0"/>
                <a:t>6x je isto kao 6 </a:t>
              </a:r>
              <a:r>
                <a:rPr lang="hr-HR" sz="2400" dirty="0" smtClean="0">
                  <a:sym typeface="Symbol" panose="05050102010706020507" pitchFamily="18" charset="2"/>
                </a:rPr>
                <a:t>x</a:t>
              </a:r>
              <a:endParaRPr lang="hr-HR" sz="2400" dirty="0"/>
            </a:p>
          </p:txBody>
        </p:sp>
      </p:grpSp>
      <p:cxnSp>
        <p:nvCxnSpPr>
          <p:cNvPr id="18" name="Ravni poveznik 17"/>
          <p:cNvCxnSpPr/>
          <p:nvPr/>
        </p:nvCxnSpPr>
        <p:spPr>
          <a:xfrm>
            <a:off x="2290035" y="5105400"/>
            <a:ext cx="103494" cy="2667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Ravni poveznik 27"/>
          <p:cNvCxnSpPr/>
          <p:nvPr/>
        </p:nvCxnSpPr>
        <p:spPr>
          <a:xfrm>
            <a:off x="2337790" y="5525783"/>
            <a:ext cx="103494" cy="2667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Pravokutnik 28"/>
          <p:cNvSpPr/>
          <p:nvPr/>
        </p:nvSpPr>
        <p:spPr>
          <a:xfrm>
            <a:off x="6817752" y="3569093"/>
            <a:ext cx="1648744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6x = 12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30" name="TekstniOkvir 29"/>
          <p:cNvSpPr txBox="1"/>
          <p:nvPr/>
        </p:nvSpPr>
        <p:spPr>
          <a:xfrm>
            <a:off x="8270746" y="3579466"/>
            <a:ext cx="1308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/ :6</a:t>
            </a:r>
            <a:endParaRPr lang="hr-HR" sz="36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Pravokutnik 30"/>
              <p:cNvSpPr/>
              <p:nvPr/>
            </p:nvSpPr>
            <p:spPr>
              <a:xfrm>
                <a:off x="6734932" y="4196886"/>
                <a:ext cx="1731564" cy="8933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r-HR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hr-HR" sz="36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hr-HR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hr-HR" sz="3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r-HR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hr-HR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r-HR" sz="36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31" name="Pravokutni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932" y="4196886"/>
                <a:ext cx="1731564" cy="8933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avni poveznik 31"/>
          <p:cNvCxnSpPr/>
          <p:nvPr/>
        </p:nvCxnSpPr>
        <p:spPr>
          <a:xfrm>
            <a:off x="6872823" y="4284650"/>
            <a:ext cx="103494" cy="2667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Ravni poveznik 32"/>
          <p:cNvCxnSpPr/>
          <p:nvPr/>
        </p:nvCxnSpPr>
        <p:spPr>
          <a:xfrm>
            <a:off x="6950244" y="4739116"/>
            <a:ext cx="103494" cy="2667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52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-0.0044 L 0.00469 -0.00417 C 0.00495 -0.00995 0.00508 -0.01551 0.00573 -0.02106 C 0.00586 -0.02222 0.00612 -0.02361 0.0069 -0.02454 C 0.00782 -0.02593 0.00925 -0.02685 0.01029 -0.02801 C 0.0112 -0.0294 0.01159 -0.03079 0.01263 -0.03171 C 0.01459 -0.03356 0.0194 -0.03634 0.0194 -0.03611 C 0.0237 -0.04306 0.0194 -0.0375 0.02513 -0.04236 C 0.02891 -0.0456 0.02774 -0.04606 0.03203 -0.04838 C 0.03308 -0.04884 0.03425 -0.04907 0.03542 -0.04954 C 0.03659 -0.05023 0.0375 -0.05162 0.03881 -0.05185 C 0.04375 -0.05324 0.04766 -0.05301 0.05261 -0.05301 L 0.05261 -0.05278 L 0.05261 -0.05185 " pathEditMode="relative" rAng="0" ptsTypes="AAAAAAAAAAAAAA">
                                      <p:cBhvr>
                                        <p:cTn id="9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-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85185E-6 L 2.70833E-6 0.00023 C 0.00677 0.00069 0.01367 0.00069 0.02057 0.00208 C 0.02265 0.00231 0.02461 0.00347 0.02695 0.0044 C 0.03021 0.00509 0.03372 0.00555 0.03724 0.00648 C 0.03932 0.00717 0.04166 0.00741 0.04349 0.00879 C 0.04778 0.01134 0.05599 0.01782 0.05599 0.01805 C 0.05937 0.03727 0.05807 0.025 0.05807 0.05393 L 0.05807 0.0544 " pathEditMode="relative" rAng="0" ptsTypes="AAAAAAAAA">
                                      <p:cBhvr>
                                        <p:cTn id="9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4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/>
      <p:bldP spid="12" grpId="0"/>
      <p:bldP spid="13" grpId="0"/>
      <p:bldP spid="14" grpId="0"/>
      <p:bldP spid="15" grpId="0"/>
      <p:bldP spid="15" grpId="1"/>
      <p:bldP spid="15" grpId="2"/>
      <p:bldP spid="16" grpId="0"/>
      <p:bldP spid="17" grpId="0"/>
      <p:bldP spid="17" grpId="1"/>
      <p:bldP spid="19" grpId="0" animBg="1"/>
      <p:bldP spid="24" grpId="0" animBg="1"/>
      <p:bldP spid="29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575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70C0"/>
                </a:solidFill>
              </a:rPr>
              <a:t>Primjer 3: Riješi jednadžbu:</a:t>
            </a:r>
            <a:endParaRPr lang="hr-HR" dirty="0">
              <a:solidFill>
                <a:srgbClr val="0070C0"/>
              </a:solidFill>
            </a:endParaRPr>
          </a:p>
        </p:txBody>
      </p:sp>
      <p:pic>
        <p:nvPicPr>
          <p:cNvPr id="10" name="Picture 4" descr="Slikovni rezultat za notebook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76" y="0"/>
            <a:ext cx="1825624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ravokutnik 10"/>
          <p:cNvSpPr/>
          <p:nvPr/>
        </p:nvSpPr>
        <p:spPr>
          <a:xfrm>
            <a:off x="913158" y="1313280"/>
            <a:ext cx="7414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3x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1410323" y="1323653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-5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2019260" y="1334026"/>
            <a:ext cx="124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=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733209" y="2252799"/>
            <a:ext cx="7232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3x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1276281" y="2244799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-5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246394" y="2256502"/>
            <a:ext cx="124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=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1982780" y="1847867"/>
            <a:ext cx="5229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 5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1770915" y="5407364"/>
            <a:ext cx="145591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x = -4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58150" y="365125"/>
            <a:ext cx="247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rgbClr val="0070C0"/>
                </a:solidFill>
              </a:rPr>
              <a:t>P</a:t>
            </a:r>
            <a:r>
              <a:rPr lang="hr-HR" b="1" dirty="0" smtClean="0">
                <a:solidFill>
                  <a:srgbClr val="0070C0"/>
                </a:solidFill>
              </a:rPr>
              <a:t>lavo zapiši  u bilježnicu</a:t>
            </a:r>
          </a:p>
          <a:p>
            <a:r>
              <a:rPr lang="hr-HR" b="1" dirty="0">
                <a:solidFill>
                  <a:srgbClr val="0070C0"/>
                </a:solidFill>
              </a:rPr>
              <a:t>I </a:t>
            </a:r>
            <a:r>
              <a:rPr lang="hr-HR" b="1" dirty="0"/>
              <a:t>provjeru</a:t>
            </a:r>
            <a:r>
              <a:rPr lang="hr-HR" b="1" dirty="0" smtClean="0"/>
              <a:t>.</a:t>
            </a:r>
            <a:endParaRPr lang="hr-HR" b="1" dirty="0"/>
          </a:p>
        </p:txBody>
      </p:sp>
      <p:sp>
        <p:nvSpPr>
          <p:cNvPr id="22" name="Pravokutnik 21"/>
          <p:cNvSpPr/>
          <p:nvPr/>
        </p:nvSpPr>
        <p:spPr>
          <a:xfrm>
            <a:off x="1966085" y="1851212"/>
            <a:ext cx="7601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-5x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3008182" y="1319690"/>
            <a:ext cx="752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+ 3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2675949" y="2207065"/>
            <a:ext cx="6190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5x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5" name="Pravokutnik 24"/>
          <p:cNvSpPr/>
          <p:nvPr/>
        </p:nvSpPr>
        <p:spPr>
          <a:xfrm>
            <a:off x="2305806" y="1337371"/>
            <a:ext cx="6190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5x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3295029" y="2204612"/>
            <a:ext cx="752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+ 3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7" name="Pravokutnik 26"/>
          <p:cNvSpPr/>
          <p:nvPr/>
        </p:nvSpPr>
        <p:spPr>
          <a:xfrm>
            <a:off x="888311" y="2954612"/>
            <a:ext cx="1538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3x – 5x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8" name="Pravokutnik 27"/>
          <p:cNvSpPr/>
          <p:nvPr/>
        </p:nvSpPr>
        <p:spPr>
          <a:xfrm>
            <a:off x="2349260" y="2967416"/>
            <a:ext cx="124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=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9" name="Pravokutnik 28"/>
          <p:cNvSpPr/>
          <p:nvPr/>
        </p:nvSpPr>
        <p:spPr>
          <a:xfrm>
            <a:off x="2689359" y="2940638"/>
            <a:ext cx="1269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>
                <a:solidFill>
                  <a:srgbClr val="0070C0"/>
                </a:solidFill>
              </a:rPr>
              <a:t>5</a:t>
            </a:r>
            <a:r>
              <a:rPr lang="hr-HR" sz="3600" dirty="0" smtClean="0">
                <a:solidFill>
                  <a:srgbClr val="0070C0"/>
                </a:solidFill>
              </a:rPr>
              <a:t> + 3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30" name="Pravokutnik 29"/>
          <p:cNvSpPr/>
          <p:nvPr/>
        </p:nvSpPr>
        <p:spPr>
          <a:xfrm>
            <a:off x="1677889" y="3704907"/>
            <a:ext cx="1538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-2x = 8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31" name="Pravokutnik 30"/>
          <p:cNvSpPr/>
          <p:nvPr/>
        </p:nvSpPr>
        <p:spPr>
          <a:xfrm>
            <a:off x="3111131" y="3690933"/>
            <a:ext cx="1538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/ :-2</a:t>
            </a:r>
            <a:endParaRPr lang="hr-HR" sz="36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niOkvir 31"/>
              <p:cNvSpPr txBox="1"/>
              <p:nvPr/>
            </p:nvSpPr>
            <p:spPr>
              <a:xfrm>
                <a:off x="1695034" y="4270498"/>
                <a:ext cx="1893532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m:rPr>
                              <m:sty m:val="p"/>
                            </m:rPr>
                            <a:rPr lang="hr-HR" sz="3200" b="0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r>
                            <a:rPr lang="hr-HR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hr-HR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hr-HR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hr-HR" sz="32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TekstniOkvir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034" y="4270498"/>
                <a:ext cx="1893532" cy="921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Ravni poveznik 33"/>
          <p:cNvCxnSpPr/>
          <p:nvPr/>
        </p:nvCxnSpPr>
        <p:spPr>
          <a:xfrm>
            <a:off x="1755578" y="4351238"/>
            <a:ext cx="389854" cy="2138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Ravni poveznik 34"/>
          <p:cNvCxnSpPr/>
          <p:nvPr/>
        </p:nvCxnSpPr>
        <p:spPr>
          <a:xfrm>
            <a:off x="1835774" y="4879301"/>
            <a:ext cx="389854" cy="2138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kstniOkvir 35"/>
          <p:cNvSpPr txBox="1"/>
          <p:nvPr/>
        </p:nvSpPr>
        <p:spPr>
          <a:xfrm>
            <a:off x="6023428" y="1319690"/>
            <a:ext cx="3686629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Provjera:</a:t>
            </a:r>
          </a:p>
          <a:p>
            <a:r>
              <a:rPr lang="hr-HR" sz="2800" dirty="0" smtClean="0"/>
              <a:t>Uvrsti </a:t>
            </a:r>
            <a:r>
              <a:rPr lang="hr-HR" sz="2800" dirty="0" smtClean="0">
                <a:solidFill>
                  <a:srgbClr val="0070C0"/>
                </a:solidFill>
              </a:rPr>
              <a:t>-4 </a:t>
            </a:r>
            <a:r>
              <a:rPr lang="hr-HR" sz="2800" dirty="0" smtClean="0"/>
              <a:t>umjesto</a:t>
            </a:r>
            <a:r>
              <a:rPr lang="hr-HR" sz="2800" dirty="0" smtClean="0">
                <a:solidFill>
                  <a:srgbClr val="0070C0"/>
                </a:solidFill>
              </a:rPr>
              <a:t> x</a:t>
            </a:r>
            <a:r>
              <a:rPr lang="hr-HR" sz="2800" dirty="0" smtClean="0"/>
              <a:t>.</a:t>
            </a:r>
            <a:endParaRPr lang="hr-HR" sz="2800" dirty="0"/>
          </a:p>
        </p:txBody>
      </p:sp>
      <p:sp>
        <p:nvSpPr>
          <p:cNvPr id="37" name="TekstniOkvir 36"/>
          <p:cNvSpPr txBox="1"/>
          <p:nvPr/>
        </p:nvSpPr>
        <p:spPr>
          <a:xfrm>
            <a:off x="6023429" y="2273797"/>
            <a:ext cx="368662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3x – 5 = 5x + 3</a:t>
            </a:r>
          </a:p>
          <a:p>
            <a:r>
              <a:rPr lang="hr-HR" sz="2800" dirty="0" smtClean="0"/>
              <a:t>3</a:t>
            </a:r>
            <a:r>
              <a:rPr lang="hr-HR" sz="2800" dirty="0" smtClean="0">
                <a:sym typeface="Symbol" panose="05050102010706020507" pitchFamily="18" charset="2"/>
              </a:rPr>
              <a:t></a:t>
            </a:r>
            <a:r>
              <a:rPr lang="hr-HR" sz="2800" dirty="0" smtClean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(-4)</a:t>
            </a:r>
            <a:r>
              <a:rPr lang="hr-HR" sz="2800" dirty="0" smtClean="0"/>
              <a:t> </a:t>
            </a:r>
            <a:r>
              <a:rPr lang="hr-HR" sz="2800" dirty="0"/>
              <a:t>– 5 = </a:t>
            </a:r>
            <a:r>
              <a:rPr lang="hr-HR" sz="2800" dirty="0" smtClean="0"/>
              <a:t>5</a:t>
            </a:r>
            <a:r>
              <a:rPr lang="hr-HR" sz="2800" dirty="0">
                <a:sym typeface="Symbol" panose="05050102010706020507" pitchFamily="18" charset="2"/>
              </a:rPr>
              <a:t> </a:t>
            </a:r>
            <a:r>
              <a:rPr lang="hr-HR" sz="2800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(-4)</a:t>
            </a:r>
            <a:r>
              <a:rPr lang="hr-HR" sz="2800" dirty="0" smtClean="0"/>
              <a:t> </a:t>
            </a:r>
            <a:r>
              <a:rPr lang="hr-HR" sz="2800" dirty="0"/>
              <a:t>+ </a:t>
            </a:r>
            <a:r>
              <a:rPr lang="hr-HR" sz="2800" dirty="0" smtClean="0"/>
              <a:t>3</a:t>
            </a:r>
            <a:endParaRPr lang="hr-HR" sz="2800" dirty="0"/>
          </a:p>
        </p:txBody>
      </p:sp>
      <p:sp>
        <p:nvSpPr>
          <p:cNvPr id="38" name="TekstniOkvir 37"/>
          <p:cNvSpPr txBox="1"/>
          <p:nvPr/>
        </p:nvSpPr>
        <p:spPr>
          <a:xfrm>
            <a:off x="6023428" y="3123889"/>
            <a:ext cx="3686628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-12 – </a:t>
            </a:r>
            <a:r>
              <a:rPr lang="hr-HR" sz="2800" dirty="0"/>
              <a:t>5 = </a:t>
            </a:r>
            <a:r>
              <a:rPr lang="hr-HR" sz="2800" dirty="0" smtClean="0"/>
              <a:t>-20 + 3</a:t>
            </a:r>
            <a:endParaRPr lang="hr-HR" sz="2800" dirty="0"/>
          </a:p>
        </p:txBody>
      </p:sp>
      <p:sp>
        <p:nvSpPr>
          <p:cNvPr id="39" name="TekstniOkvir 38"/>
          <p:cNvSpPr txBox="1"/>
          <p:nvPr/>
        </p:nvSpPr>
        <p:spPr>
          <a:xfrm>
            <a:off x="6029157" y="3615147"/>
            <a:ext cx="3686628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     – 17 </a:t>
            </a:r>
            <a:r>
              <a:rPr lang="hr-HR" sz="2800" dirty="0"/>
              <a:t>= </a:t>
            </a:r>
            <a:r>
              <a:rPr lang="hr-HR" sz="2800" dirty="0" smtClean="0"/>
              <a:t>-17</a:t>
            </a:r>
            <a:endParaRPr lang="hr-HR" sz="2800" dirty="0"/>
          </a:p>
        </p:txBody>
      </p:sp>
      <p:pic>
        <p:nvPicPr>
          <p:cNvPr id="40" name="Picture 2" descr="Slikovni rezultat za correct clip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196" y="3414964"/>
            <a:ext cx="1150711" cy="10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64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 L -1.875E-6 0.00023 C -0.00039 -0.00694 -0.00052 -0.01389 -0.00091 -0.02083 C -0.00104 -0.02222 -0.00221 -0.02755 -0.0026 -0.02894 C -0.00325 -0.03056 -0.0039 -0.03194 -0.00443 -0.03356 C -0.00482 -0.03472 -0.00495 -0.03611 -0.00521 -0.03704 C -0.00586 -0.03819 -0.00651 -0.03935 -0.00703 -0.04051 C -0.00742 -0.04167 -0.00755 -0.04282 -0.00781 -0.04398 C -0.00885 -0.04653 -0.01054 -0.04884 -0.01211 -0.05069 C -0.01328 -0.05208 -0.01445 -0.05347 -0.01562 -0.05417 C -0.01732 -0.05532 -0.01914 -0.05579 -0.02083 -0.05648 L -0.02344 -0.05764 C -0.02422 -0.0581 -0.02526 -0.05833 -0.02604 -0.0588 C -0.02982 -0.06204 -0.02773 -0.06065 -0.03203 -0.06343 C -0.0457 -0.06227 -0.0431 -0.06759 -0.04583 -0.05995 L -0.04583 -0.05972 " pathEditMode="relative" rAng="0" ptsTypes="AAAAAAAAAAAAAAAA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-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1.85185E-6 L 2.29167E-6 0.00023 C -0.003 -0.00324 -0.00183 -0.00278 -0.00365 -0.00324 L -0.01966 -0.00324 C -0.01992 -0.00324 -0.02031 -0.00185 -0.02044 -0.00162 C -0.0211 1.85185E-6 -0.0211 0.00023 -0.02162 0.00208 C -0.02201 0.00301 -0.02214 0.0044 -0.0224 0.00532 C -0.02292 0.00787 -0.02253 0.00486 -0.02305 0.00856 C -0.02331 0.00995 -0.02357 0.01134 -0.0237 0.01342 C -0.02422 0.01805 -0.02396 0.01852 -0.02461 0.02222 C -0.02474 0.0243 -0.025 0.02546 -0.02539 0.02754 C -0.02526 0.03241 -0.02526 0.0375 -0.02526 0.04236 C -0.02513 0.04629 -0.025 0.04537 -0.02526 0.04884 C -0.02604 0.06088 -0.02526 0.04676 -0.02552 0.05463 L -0.02552 0.05625 " pathEditMode="relative" rAng="0" ptsTypes="AAAAAAAAAAAAAAA"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9" y="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1527 L 0.00104 -0.01875 C 0.00143 -0.02152 0.00235 -0.02453 0.00287 -0.03055 C 0.00313 -0.03356 0.00313 -0.03055 0.00352 -0.03958 C 0.00378 -0.04259 0.00417 -0.05139 0.00495 -0.0574 C 0.00521 -0.06342 0.00573 -0.07245 0.00716 -0.07523 C 0.00795 -0.07847 0.00899 -0.08148 0.01016 -0.08148 L 0.01172 -0.08426 C 0.01602 -0.0993 0.01081 -0.08148 0.01459 -0.09027 C 0.01511 -0.09328 0.01537 -0.09629 0.01615 -0.09629 C 0.01732 -0.09629 0.01836 -0.09629 0.0194 -0.0993 C 0.02435 -0.10185 0.02162 -0.0993 0.025 -0.10185 C 0.03216 -0.10185 0.03933 -0.10185 0.04649 -0.10185 C 0.04844 -0.0993 0.05052 -0.09629 0.05248 -0.09027 C 0.05326 -0.09027 0.05443 -0.09027 0.05521 -0.08727 C 0.0569 -0.08148 0.05612 -0.08426 0.05821 -0.08148 C 0.05873 -0.08148 0.05899 -0.07847 0.05951 -0.07523 C 0.0599 -0.07245 0.06003 -0.07245 0.06029 -0.06944 C 0.06081 -0.06944 0.06159 -0.06944 0.06185 -0.06643 C 0.06302 -0.06342 0.06315 -0.06342 0.06472 -0.06041 L 0.06472 -0.0574 " pathEditMode="relative" rAng="0" ptsTypes="AAAAAAAAAAAAAAAAAAAAA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7" y="-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-0.00463 L 0.00729 -0.0044 C 0.00755 -0.00602 0.00834 -0.00811 0.00899 -0.00926 C 0.00938 -0.01042 0.01029 -0.0132 0.01068 -0.01482 C 0.01094 -0.01505 0.0112 -0.01505 0.01146 -0.01528 C 0.01276 -0.01783 0.01185 -0.01713 0.01315 -0.01829 C 0.01446 -0.01991 0.01394 -0.01852 0.01524 -0.02014 C 0.01589 -0.02107 0.01667 -0.0213 0.01667 -0.0213 L 0.0461 -0.0213 C 0.04701 -0.02107 0.04883 -0.01899 0.04883 -0.01875 C 0.05052 -0.01574 0.04896 -0.01852 0.05052 -0.01621 C 0.05091 -0.01574 0.05144 -0.01505 0.05183 -0.01482 C 0.05235 -0.01297 0.05261 -0.01297 0.05352 -0.0125 L 0.05495 -0.00834 L 0.05573 -0.00649 C 0.05586 -0.00556 0.05599 -0.00463 0.05625 -0.00348 C 0.05651 -0.00232 0.05703 -0.00116 0.05729 0.00023 C 0.05742 0.00092 0.05742 0.00231 0.05755 0.00347 C 0.05873 0.01319 0.05716 -0.00209 0.05847 0.00972 C 0.0586 0.0118 0.05886 0.01527 0.05899 0.01689 C 0.05912 0.01805 0.05912 0.02013 0.05925 0.02152 C 0.05964 0.03194 0.05925 0.02662 0.05977 0.03287 C 0.0599 0.03634 0.0599 0.04051 0.06003 0.04467 C 0.06003 0.04583 0.06016 0.04791 0.06029 0.04907 C 0.06042 0.05023 0.06068 0.05023 0.06094 0.05138 L 0.06094 0.05231 " pathEditMode="relative" rAng="0" ptsTypes="AAAAAAAAAAAAAAAAAAAAAAAA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2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5" grpId="1"/>
      <p:bldP spid="15" grpId="2"/>
      <p:bldP spid="16" grpId="0"/>
      <p:bldP spid="17" grpId="0"/>
      <p:bldP spid="17" grpId="1"/>
      <p:bldP spid="19" grpId="0" animBg="1"/>
      <p:bldP spid="22" grpId="0"/>
      <p:bldP spid="22" grpId="1"/>
      <p:bldP spid="24" grpId="0"/>
      <p:bldP spid="24" grpId="1"/>
      <p:bldP spid="24" grpId="2"/>
      <p:bldP spid="26" grpId="0"/>
      <p:bldP spid="27" grpId="0"/>
      <p:bldP spid="28" grpId="0"/>
      <p:bldP spid="29" grpId="0"/>
      <p:bldP spid="30" grpId="0"/>
      <p:bldP spid="31" grpId="0"/>
      <p:bldP spid="32" grpId="0"/>
      <p:bldP spid="36" grpId="0" animBg="1"/>
      <p:bldP spid="37" grpId="0" animBg="1"/>
      <p:bldP spid="38" grpId="0" animBg="1"/>
      <p:bldP spid="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575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70C0"/>
                </a:solidFill>
              </a:rPr>
              <a:t>Primjer 4: Riješi jednadžbu:</a:t>
            </a:r>
            <a:endParaRPr lang="hr-HR" dirty="0">
              <a:solidFill>
                <a:srgbClr val="0070C0"/>
              </a:solidFill>
            </a:endParaRPr>
          </a:p>
        </p:txBody>
      </p:sp>
      <p:pic>
        <p:nvPicPr>
          <p:cNvPr id="10" name="Picture 4" descr="Slikovni rezultat za notebook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76" y="0"/>
            <a:ext cx="1825624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ravokutnik 10"/>
          <p:cNvSpPr/>
          <p:nvPr/>
        </p:nvSpPr>
        <p:spPr>
          <a:xfrm>
            <a:off x="1341069" y="1300882"/>
            <a:ext cx="7414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>
                <a:solidFill>
                  <a:srgbClr val="0070C0"/>
                </a:solidFill>
              </a:rPr>
              <a:t>-</a:t>
            </a:r>
            <a:r>
              <a:rPr lang="hr-HR" sz="3600" dirty="0" smtClean="0">
                <a:solidFill>
                  <a:srgbClr val="0070C0"/>
                </a:solidFill>
              </a:rPr>
              <a:t>x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1838234" y="1311255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-6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2498839" y="1348088"/>
            <a:ext cx="124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=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733209" y="2252799"/>
            <a:ext cx="6303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-x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1276281" y="2244799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-6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246394" y="2256502"/>
            <a:ext cx="124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=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1982780" y="1847867"/>
            <a:ext cx="5229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 6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1770915" y="5407364"/>
            <a:ext cx="145591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x = 7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58150" y="365125"/>
            <a:ext cx="247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rgbClr val="0070C0"/>
                </a:solidFill>
              </a:rPr>
              <a:t>P</a:t>
            </a:r>
            <a:r>
              <a:rPr lang="hr-HR" b="1" dirty="0" smtClean="0">
                <a:solidFill>
                  <a:srgbClr val="0070C0"/>
                </a:solidFill>
              </a:rPr>
              <a:t>lavo zapiši  u bilježnicu</a:t>
            </a:r>
          </a:p>
          <a:p>
            <a:r>
              <a:rPr lang="hr-HR" b="1" dirty="0" smtClean="0">
                <a:solidFill>
                  <a:srgbClr val="0070C0"/>
                </a:solidFill>
              </a:rPr>
              <a:t>I </a:t>
            </a:r>
            <a:r>
              <a:rPr lang="hr-HR" b="1" dirty="0" smtClean="0"/>
              <a:t>provjeru.</a:t>
            </a:r>
            <a:endParaRPr lang="hr-HR" b="1" dirty="0"/>
          </a:p>
        </p:txBody>
      </p:sp>
      <p:sp>
        <p:nvSpPr>
          <p:cNvPr id="22" name="Pravokutnik 21"/>
          <p:cNvSpPr/>
          <p:nvPr/>
        </p:nvSpPr>
        <p:spPr>
          <a:xfrm>
            <a:off x="1934065" y="1843875"/>
            <a:ext cx="848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+3x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3436093" y="1307292"/>
            <a:ext cx="752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+ 8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2675949" y="2207065"/>
            <a:ext cx="7601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-3x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5" name="Pravokutnik 24"/>
          <p:cNvSpPr/>
          <p:nvPr/>
        </p:nvSpPr>
        <p:spPr>
          <a:xfrm>
            <a:off x="2740502" y="1327690"/>
            <a:ext cx="7601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-3x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3295029" y="2204612"/>
            <a:ext cx="752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+ 8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7" name="Pravokutnik 26"/>
          <p:cNvSpPr/>
          <p:nvPr/>
        </p:nvSpPr>
        <p:spPr>
          <a:xfrm>
            <a:off x="888311" y="2954612"/>
            <a:ext cx="1538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-x + 3x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8" name="Pravokutnik 27"/>
          <p:cNvSpPr/>
          <p:nvPr/>
        </p:nvSpPr>
        <p:spPr>
          <a:xfrm>
            <a:off x="2349260" y="2967416"/>
            <a:ext cx="1249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=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29" name="Pravokutnik 28"/>
          <p:cNvSpPr/>
          <p:nvPr/>
        </p:nvSpPr>
        <p:spPr>
          <a:xfrm>
            <a:off x="2689359" y="2940638"/>
            <a:ext cx="1269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8 + 6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30" name="Pravokutnik 29"/>
          <p:cNvSpPr/>
          <p:nvPr/>
        </p:nvSpPr>
        <p:spPr>
          <a:xfrm>
            <a:off x="1785276" y="3703047"/>
            <a:ext cx="1538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2x = 14 </a:t>
            </a:r>
            <a:endParaRPr lang="hr-HR" sz="3600" dirty="0">
              <a:solidFill>
                <a:srgbClr val="0070C0"/>
              </a:solidFill>
            </a:endParaRPr>
          </a:p>
        </p:txBody>
      </p:sp>
      <p:sp>
        <p:nvSpPr>
          <p:cNvPr id="31" name="Pravokutnik 30"/>
          <p:cNvSpPr/>
          <p:nvPr/>
        </p:nvSpPr>
        <p:spPr>
          <a:xfrm>
            <a:off x="3111131" y="3690933"/>
            <a:ext cx="1538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/ :2</a:t>
            </a:r>
            <a:endParaRPr lang="hr-HR" sz="36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niOkvir 31"/>
              <p:cNvSpPr txBox="1"/>
              <p:nvPr/>
            </p:nvSpPr>
            <p:spPr>
              <a:xfrm>
                <a:off x="1695034" y="4270498"/>
                <a:ext cx="1688347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2</m:t>
                          </m:r>
                          <m:r>
                            <m:rPr>
                              <m:sty m:val="p"/>
                            </m:rPr>
                            <a:rPr lang="hr-HR" sz="3200" b="0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r>
                            <a:rPr lang="hr-HR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hr-HR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hr-HR" sz="32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r-HR" sz="32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TekstniOkvir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034" y="4270498"/>
                <a:ext cx="1688347" cy="921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Ravni poveznik 33"/>
          <p:cNvCxnSpPr/>
          <p:nvPr/>
        </p:nvCxnSpPr>
        <p:spPr>
          <a:xfrm>
            <a:off x="1878128" y="4371582"/>
            <a:ext cx="309382" cy="207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Ravni poveznik 34"/>
          <p:cNvCxnSpPr/>
          <p:nvPr/>
        </p:nvCxnSpPr>
        <p:spPr>
          <a:xfrm>
            <a:off x="1837892" y="4924444"/>
            <a:ext cx="389854" cy="2138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kstniOkvir 35"/>
          <p:cNvSpPr txBox="1"/>
          <p:nvPr/>
        </p:nvSpPr>
        <p:spPr>
          <a:xfrm>
            <a:off x="6023428" y="1319690"/>
            <a:ext cx="3686629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Provjera:</a:t>
            </a:r>
          </a:p>
          <a:p>
            <a:r>
              <a:rPr lang="hr-HR" sz="2800" dirty="0" smtClean="0"/>
              <a:t>Uvrsti </a:t>
            </a:r>
            <a:r>
              <a:rPr lang="hr-HR" sz="2800" dirty="0" smtClean="0">
                <a:solidFill>
                  <a:srgbClr val="0070C0"/>
                </a:solidFill>
              </a:rPr>
              <a:t>7 </a:t>
            </a:r>
            <a:r>
              <a:rPr lang="hr-HR" sz="2800" dirty="0" smtClean="0"/>
              <a:t>umjesto</a:t>
            </a:r>
            <a:r>
              <a:rPr lang="hr-HR" sz="2800" dirty="0" smtClean="0">
                <a:solidFill>
                  <a:srgbClr val="0070C0"/>
                </a:solidFill>
              </a:rPr>
              <a:t> x</a:t>
            </a:r>
            <a:r>
              <a:rPr lang="hr-HR" sz="2800" dirty="0" smtClean="0"/>
              <a:t>.</a:t>
            </a:r>
            <a:endParaRPr lang="hr-HR" sz="2800" dirty="0"/>
          </a:p>
        </p:txBody>
      </p:sp>
      <p:sp>
        <p:nvSpPr>
          <p:cNvPr id="37" name="TekstniOkvir 36"/>
          <p:cNvSpPr txBox="1"/>
          <p:nvPr/>
        </p:nvSpPr>
        <p:spPr>
          <a:xfrm>
            <a:off x="6023429" y="2273797"/>
            <a:ext cx="368662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800" dirty="0"/>
              <a:t>x – 6 – 2x  = 9 – 3x - 1</a:t>
            </a:r>
          </a:p>
          <a:p>
            <a:r>
              <a:rPr lang="hr-HR" sz="2800" dirty="0" smtClean="0">
                <a:solidFill>
                  <a:srgbClr val="0070C0"/>
                </a:solidFill>
              </a:rPr>
              <a:t>7 </a:t>
            </a:r>
            <a:r>
              <a:rPr lang="hr-HR" sz="2800" dirty="0" smtClean="0"/>
              <a:t>– 6 - 2</a:t>
            </a:r>
            <a:r>
              <a:rPr lang="hr-HR" sz="2800" dirty="0" smtClean="0">
                <a:sym typeface="Symbol" panose="05050102010706020507" pitchFamily="18" charset="2"/>
              </a:rPr>
              <a:t></a:t>
            </a:r>
            <a:r>
              <a:rPr lang="hr-HR" sz="2800" dirty="0" smtClean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7</a:t>
            </a:r>
            <a:r>
              <a:rPr lang="hr-HR" sz="2800" dirty="0" smtClean="0"/>
              <a:t> = 9 - 3</a:t>
            </a:r>
            <a:r>
              <a:rPr lang="hr-HR" sz="2800" dirty="0" smtClean="0">
                <a:sym typeface="Symbol" panose="05050102010706020507" pitchFamily="18" charset="2"/>
              </a:rPr>
              <a:t> </a:t>
            </a:r>
            <a:r>
              <a:rPr lang="hr-HR" sz="2800" dirty="0" smtClean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7</a:t>
            </a:r>
            <a:r>
              <a:rPr lang="hr-HR" sz="2800" dirty="0" smtClean="0"/>
              <a:t> - 1</a:t>
            </a:r>
            <a:endParaRPr lang="hr-HR" sz="2800" dirty="0"/>
          </a:p>
        </p:txBody>
      </p:sp>
      <p:sp>
        <p:nvSpPr>
          <p:cNvPr id="38" name="TekstniOkvir 37"/>
          <p:cNvSpPr txBox="1"/>
          <p:nvPr/>
        </p:nvSpPr>
        <p:spPr>
          <a:xfrm>
            <a:off x="6023428" y="3123889"/>
            <a:ext cx="3686628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7 – 6 – 14 = 9 -21  - 1</a:t>
            </a:r>
            <a:endParaRPr lang="hr-HR" sz="2800" dirty="0"/>
          </a:p>
        </p:txBody>
      </p:sp>
      <p:sp>
        <p:nvSpPr>
          <p:cNvPr id="39" name="TekstniOkvir 38"/>
          <p:cNvSpPr txBox="1"/>
          <p:nvPr/>
        </p:nvSpPr>
        <p:spPr>
          <a:xfrm>
            <a:off x="6029157" y="3615147"/>
            <a:ext cx="3686628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          – 13 </a:t>
            </a:r>
            <a:r>
              <a:rPr lang="hr-HR" sz="2800" dirty="0"/>
              <a:t>= </a:t>
            </a:r>
            <a:r>
              <a:rPr lang="hr-HR" sz="2800" dirty="0" smtClean="0"/>
              <a:t>-13</a:t>
            </a:r>
            <a:endParaRPr lang="hr-HR" sz="2800" dirty="0"/>
          </a:p>
        </p:txBody>
      </p:sp>
      <p:pic>
        <p:nvPicPr>
          <p:cNvPr id="40" name="Picture 2" descr="Slikovni rezultat za correct clip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196" y="3414964"/>
            <a:ext cx="1150711" cy="10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Pravokutnik 32"/>
          <p:cNvSpPr/>
          <p:nvPr/>
        </p:nvSpPr>
        <p:spPr>
          <a:xfrm>
            <a:off x="595086" y="841929"/>
            <a:ext cx="45901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x – 6 – 2x  = 9 – 3x - 1</a:t>
            </a:r>
            <a:endParaRPr lang="hr-HR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34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0 L -1.04167E-6 0.00023 C -0.00039 -0.00694 -0.00052 -0.01389 -0.00091 -0.02083 C -0.00104 -0.02222 -0.00221 -0.02755 -0.0026 -0.02894 C -0.00325 -0.03056 -0.00391 -0.03194 -0.00443 -0.03356 C -0.00482 -0.03472 -0.00495 -0.03611 -0.00521 -0.03704 C -0.00586 -0.03819 -0.00651 -0.03935 -0.00703 -0.04051 C -0.00742 -0.04167 -0.00755 -0.04282 -0.00781 -0.04398 C -0.00885 -0.04653 -0.01055 -0.04884 -0.01211 -0.05069 C -0.01328 -0.05208 -0.01445 -0.05347 -0.01562 -0.05417 C -0.01732 -0.05532 -0.01914 -0.05579 -0.02083 -0.05648 L -0.02344 -0.05764 C -0.02422 -0.0581 -0.02526 -0.05833 -0.02604 -0.0588 C -0.02982 -0.06204 -0.02773 -0.06065 -0.03203 -0.06343 C -0.0457 -0.06227 -0.0431 -0.06759 -0.04583 -0.05995 L -0.04583 -0.05972 " pathEditMode="relative" rAng="0" ptsTypes="AAAAAAAAAAAAAAAA">
                                      <p:cBhvr>
                                        <p:cTn id="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-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093 L -0.00104 0.00116 C -0.00703 -0.00208 -0.00482 -0.00185 -0.00833 -0.00208 L -0.03945 -0.00208 C -0.03997 -0.00208 -0.04075 -0.00092 -0.04101 -0.00069 C -0.04219 0.00093 -0.04219 0.00116 -0.04323 0.00348 C -0.04401 0.00417 -0.04427 0.00579 -0.04479 0.00695 C -0.04583 0.00949 -0.04505 0.00625 -0.04609 0.01019 C -0.04661 0.01158 -0.047 0.0132 -0.04726 0.01528 C -0.04831 0.02037 -0.04779 0.02084 -0.04909 0.02477 C -0.04935 0.02709 -0.04987 0.02824 -0.05065 0.03056 C -0.05039 0.03565 -0.05039 0.04098 -0.05039 0.0463 C -0.05013 0.0507 -0.04987 0.04977 -0.05039 0.05348 C -0.05195 0.06621 -0.05039 0.05116 -0.05091 0.05949 L -0.05091 0.06158 " pathEditMode="relative" rAng="0" ptsTypes="AAAAAAAAAAAAAAA">
                                      <p:cBhvr>
                                        <p:cTn id="4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1527 L 0.00104 -0.01875 C 0.00143 -0.02152 0.00235 -0.02453 0.00287 -0.03055 C 0.00313 -0.03356 0.00313 -0.03055 0.00352 -0.03958 C 0.00378 -0.04259 0.00417 -0.05139 0.00495 -0.0574 C 0.00521 -0.06342 0.00573 -0.07245 0.00716 -0.07523 C 0.00795 -0.07847 0.00899 -0.08148 0.01016 -0.08148 L 0.01172 -0.08426 C 0.01602 -0.0993 0.01081 -0.08148 0.01459 -0.09027 C 0.01511 -0.09328 0.01537 -0.09629 0.01615 -0.09629 C 0.01732 -0.09629 0.01836 -0.09629 0.0194 -0.0993 C 0.02435 -0.10185 0.02162 -0.0993 0.025 -0.10185 C 0.03216 -0.10185 0.03933 -0.10185 0.04649 -0.10185 C 0.04844 -0.0993 0.05052 -0.09629 0.05248 -0.09027 C 0.05326 -0.09027 0.05443 -0.09027 0.05521 -0.08727 C 0.0569 -0.08148 0.05612 -0.08426 0.05821 -0.08148 C 0.05873 -0.08148 0.05899 -0.07847 0.05951 -0.07523 C 0.0599 -0.07245 0.06003 -0.07245 0.06029 -0.06944 C 0.06081 -0.06944 0.06159 -0.06944 0.06185 -0.06643 C 0.06302 -0.06342 0.06315 -0.06342 0.06472 -0.06041 L 0.06472 -0.0574 " pathEditMode="relative" rAng="0" ptsTypes="AAAAAAAAAAAAAAAAAAAAA">
                                      <p:cBhvr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7" y="-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3 -0.00463 L 0.0073 -0.0044 C 0.00756 -0.00602 0.00834 -0.00811 0.00899 -0.00926 C 0.00938 -0.01042 0.01029 -0.0132 0.01068 -0.01482 C 0.01094 -0.01505 0.0112 -0.01505 0.01146 -0.01528 C 0.01276 -0.01783 0.01185 -0.01713 0.01316 -0.01829 C 0.01446 -0.01991 0.01394 -0.01852 0.01524 -0.02014 C 0.01589 -0.02107 0.01667 -0.0213 0.01667 -0.02107 L 0.0461 -0.0213 C 0.04701 -0.02107 0.04883 -0.01899 0.04883 -0.01875 C 0.05053 -0.01575 0.04896 -0.01852 0.05053 -0.01621 C 0.05092 -0.01575 0.05144 -0.01505 0.05183 -0.01482 C 0.05235 -0.01297 0.05261 -0.01297 0.05352 -0.0125 L 0.05495 -0.00834 L 0.05573 -0.00649 C 0.05586 -0.00556 0.05599 -0.00463 0.05625 -0.00348 C 0.05651 -0.00232 0.05704 -0.00116 0.0573 0.00023 C 0.05743 0.00092 0.05743 0.00231 0.05756 0.00347 C 0.05873 0.01319 0.05717 -0.00209 0.05847 0.00972 C 0.0586 0.0118 0.05886 0.01527 0.05899 0.01689 C 0.05912 0.01805 0.05912 0.02013 0.05925 0.02152 C 0.05964 0.03194 0.05925 0.02662 0.05977 0.03287 C 0.0599 0.03634 0.0599 0.0405 0.06003 0.04467 C 0.06003 0.04583 0.06016 0.04791 0.06029 0.04907 C 0.06042 0.05023 0.06068 0.05023 0.06094 0.05138 L 0.06094 0.05231 " pathEditMode="relative" rAng="0" ptsTypes="AAAAAAAAAAAAAAAAAAAAAAAAAA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2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5" grpId="1"/>
      <p:bldP spid="15" grpId="2"/>
      <p:bldP spid="16" grpId="0"/>
      <p:bldP spid="17" grpId="0"/>
      <p:bldP spid="17" grpId="1"/>
      <p:bldP spid="19" grpId="0" animBg="1"/>
      <p:bldP spid="22" grpId="0"/>
      <p:bldP spid="22" grpId="1"/>
      <p:bldP spid="23" grpId="0"/>
      <p:bldP spid="24" grpId="0"/>
      <p:bldP spid="24" grpId="1"/>
      <p:bldP spid="24" grpId="2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6" grpId="0" animBg="1"/>
      <p:bldP spid="37" grpId="0" animBg="1"/>
      <p:bldP spid="38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 koji oblik možemo svesti svaku linearnu jednadžbu?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866900" cy="19653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dirty="0">
                <a:solidFill>
                  <a:srgbClr val="0070C0"/>
                </a:solidFill>
              </a:rPr>
              <a:t>x + 2 = </a:t>
            </a:r>
            <a:r>
              <a:rPr lang="hr-HR" sz="3600" dirty="0" smtClean="0">
                <a:solidFill>
                  <a:srgbClr val="0070C0"/>
                </a:solidFill>
              </a:rPr>
              <a:t>5</a:t>
            </a:r>
          </a:p>
          <a:p>
            <a:pPr marL="0" indent="0">
              <a:buNone/>
            </a:pPr>
            <a:r>
              <a:rPr lang="hr-HR" sz="3600" dirty="0" smtClean="0">
                <a:solidFill>
                  <a:srgbClr val="0070C0"/>
                </a:solidFill>
              </a:rPr>
              <a:t>    </a:t>
            </a:r>
            <a:r>
              <a:rPr lang="hr-HR" sz="3600" dirty="0" smtClean="0">
                <a:solidFill>
                  <a:srgbClr val="FF0000"/>
                </a:solidFill>
              </a:rPr>
              <a:t>1x </a:t>
            </a:r>
            <a:r>
              <a:rPr lang="hr-HR" sz="3600" dirty="0" smtClean="0">
                <a:solidFill>
                  <a:srgbClr val="FF0000"/>
                </a:solidFill>
              </a:rPr>
              <a:t>= 3</a:t>
            </a:r>
          </a:p>
          <a:p>
            <a:pPr marL="0" indent="0">
              <a:buNone/>
            </a:pPr>
            <a:r>
              <a:rPr lang="hr-HR" sz="3600" dirty="0" smtClean="0">
                <a:solidFill>
                  <a:srgbClr val="0070C0"/>
                </a:solidFill>
              </a:rPr>
              <a:t>    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2990850" y="1825624"/>
            <a:ext cx="2305050" cy="122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dirty="0">
                <a:solidFill>
                  <a:srgbClr val="7030A0"/>
                </a:solidFill>
              </a:rPr>
              <a:t>6x + 5 = 17</a:t>
            </a:r>
          </a:p>
          <a:p>
            <a:pPr marL="0" indent="0">
              <a:buNone/>
            </a:pPr>
            <a:r>
              <a:rPr lang="hr-HR" sz="3600" dirty="0">
                <a:solidFill>
                  <a:srgbClr val="FF0000"/>
                </a:solidFill>
              </a:rPr>
              <a:t> </a:t>
            </a:r>
            <a:r>
              <a:rPr lang="hr-HR" sz="3600" dirty="0" smtClean="0">
                <a:solidFill>
                  <a:srgbClr val="FF0000"/>
                </a:solidFill>
              </a:rPr>
              <a:t>     6x = 12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5" name="Rezervirano mjesto sadržaja 3"/>
          <p:cNvSpPr txBox="1">
            <a:spLocks/>
          </p:cNvSpPr>
          <p:nvPr/>
        </p:nvSpPr>
        <p:spPr>
          <a:xfrm>
            <a:off x="5581650" y="1825624"/>
            <a:ext cx="2971800" cy="1222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sz="3600" dirty="0"/>
              <a:t>3x – 5 = 5x + 3</a:t>
            </a:r>
          </a:p>
          <a:p>
            <a:pPr marL="0" indent="0">
              <a:buNone/>
            </a:pPr>
            <a:r>
              <a:rPr lang="hr-HR" sz="3600" dirty="0" smtClean="0">
                <a:solidFill>
                  <a:srgbClr val="FF0000"/>
                </a:solidFill>
              </a:rPr>
              <a:t>     -</a:t>
            </a:r>
            <a:r>
              <a:rPr lang="hr-HR" sz="3600" dirty="0" smtClean="0">
                <a:solidFill>
                  <a:srgbClr val="FF0000"/>
                </a:solidFill>
              </a:rPr>
              <a:t>2x = 8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6" name="Rezervirano mjesto sadržaja 3"/>
          <p:cNvSpPr txBox="1">
            <a:spLocks/>
          </p:cNvSpPr>
          <p:nvPr/>
        </p:nvSpPr>
        <p:spPr>
          <a:xfrm>
            <a:off x="838200" y="3540410"/>
            <a:ext cx="4457700" cy="1222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sz="3600" dirty="0">
                <a:solidFill>
                  <a:schemeClr val="accent6">
                    <a:lumMod val="75000"/>
                  </a:schemeClr>
                </a:solidFill>
              </a:rPr>
              <a:t>x – 6 – 2x  = 9 – 3x - 1</a:t>
            </a:r>
          </a:p>
          <a:p>
            <a:pPr marL="0" indent="0">
              <a:buNone/>
            </a:pPr>
            <a:r>
              <a:rPr lang="hr-HR" sz="3600" dirty="0" smtClean="0">
                <a:solidFill>
                  <a:srgbClr val="FF0000"/>
                </a:solidFill>
              </a:rPr>
              <a:t>              2x </a:t>
            </a:r>
            <a:r>
              <a:rPr lang="hr-HR" sz="3600" dirty="0" smtClean="0">
                <a:solidFill>
                  <a:srgbClr val="FF0000"/>
                </a:solidFill>
              </a:rPr>
              <a:t>= 14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5276736" y="3356477"/>
            <a:ext cx="169505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1x = </a:t>
            </a:r>
            <a:r>
              <a:rPr lang="hr-HR" sz="4000" b="1" dirty="0" smtClean="0">
                <a:solidFill>
                  <a:srgbClr val="FF0000"/>
                </a:solidFill>
              </a:rPr>
              <a:t>3   </a:t>
            </a:r>
            <a:endParaRPr lang="hr-HR" sz="4000" b="1" dirty="0">
              <a:solidFill>
                <a:srgbClr val="FF0000"/>
              </a:solidFill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5254222" y="3956625"/>
            <a:ext cx="1717564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4000" b="1" dirty="0">
                <a:solidFill>
                  <a:srgbClr val="FF0000"/>
                </a:solidFill>
              </a:rPr>
              <a:t>6</a:t>
            </a:r>
            <a:r>
              <a:rPr lang="hr-HR" sz="4000" b="1" dirty="0" smtClean="0">
                <a:solidFill>
                  <a:srgbClr val="FF0000"/>
                </a:solidFill>
              </a:rPr>
              <a:t>x </a:t>
            </a:r>
            <a:r>
              <a:rPr lang="hr-HR" sz="4000" b="1" dirty="0">
                <a:solidFill>
                  <a:srgbClr val="FF0000"/>
                </a:solidFill>
              </a:rPr>
              <a:t>= </a:t>
            </a:r>
            <a:r>
              <a:rPr lang="hr-HR" sz="4000" b="1" dirty="0" smtClean="0">
                <a:solidFill>
                  <a:srgbClr val="FF0000"/>
                </a:solidFill>
              </a:rPr>
              <a:t>12</a:t>
            </a:r>
            <a:endParaRPr lang="hr-HR" sz="4000" b="1" dirty="0">
              <a:solidFill>
                <a:srgbClr val="FF0000"/>
              </a:solidFill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5276736" y="4560688"/>
            <a:ext cx="1728822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-2x </a:t>
            </a:r>
            <a:r>
              <a:rPr lang="hr-HR" sz="4000" b="1" dirty="0">
                <a:solidFill>
                  <a:srgbClr val="FF0000"/>
                </a:solidFill>
              </a:rPr>
              <a:t>= </a:t>
            </a:r>
            <a:r>
              <a:rPr lang="hr-HR" sz="4000" b="1" dirty="0" smtClean="0">
                <a:solidFill>
                  <a:srgbClr val="FF0000"/>
                </a:solidFill>
              </a:rPr>
              <a:t>8</a:t>
            </a:r>
            <a:endParaRPr lang="hr-HR" sz="4000" b="1" dirty="0">
              <a:solidFill>
                <a:srgbClr val="FF0000"/>
              </a:solidFill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5295900" y="5176063"/>
            <a:ext cx="1709658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2x </a:t>
            </a:r>
            <a:r>
              <a:rPr lang="hr-HR" sz="4000" b="1" dirty="0">
                <a:solidFill>
                  <a:srgbClr val="FF0000"/>
                </a:solidFill>
              </a:rPr>
              <a:t>= </a:t>
            </a:r>
            <a:r>
              <a:rPr lang="hr-HR" sz="4000" b="1" dirty="0" smtClean="0">
                <a:solidFill>
                  <a:srgbClr val="FF0000"/>
                </a:solidFill>
              </a:rPr>
              <a:t>14</a:t>
            </a:r>
            <a:endParaRPr lang="hr-HR" sz="4000" b="1" dirty="0">
              <a:solidFill>
                <a:srgbClr val="FF0000"/>
              </a:solidFill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9048750" y="1503898"/>
            <a:ext cx="2117729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4000" b="1" dirty="0" err="1" smtClean="0">
                <a:solidFill>
                  <a:srgbClr val="FF0000"/>
                </a:solidFill>
              </a:rPr>
              <a:t>ax</a:t>
            </a:r>
            <a:r>
              <a:rPr lang="hr-HR" sz="4000" b="1" dirty="0" smtClean="0">
                <a:solidFill>
                  <a:srgbClr val="FF0000"/>
                </a:solidFill>
              </a:rPr>
              <a:t> </a:t>
            </a:r>
            <a:r>
              <a:rPr lang="hr-HR" sz="4000" b="1" dirty="0">
                <a:solidFill>
                  <a:srgbClr val="FF0000"/>
                </a:solidFill>
              </a:rPr>
              <a:t>= </a:t>
            </a:r>
            <a:r>
              <a:rPr lang="hr-HR" sz="4000" b="1" dirty="0" smtClean="0">
                <a:solidFill>
                  <a:srgbClr val="FF0000"/>
                </a:solidFill>
              </a:rPr>
              <a:t>b</a:t>
            </a:r>
          </a:p>
          <a:p>
            <a:r>
              <a:rPr lang="hr-HR" sz="4000" b="1" dirty="0" err="1" smtClean="0">
                <a:solidFill>
                  <a:srgbClr val="FF0000"/>
                </a:solidFill>
              </a:rPr>
              <a:t>a</a:t>
            </a:r>
            <a:r>
              <a:rPr lang="hr-HR" sz="4000" b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</a:t>
            </a:r>
            <a:r>
              <a:rPr lang="hr-HR" sz="4000" b="1" dirty="0" err="1" smtClean="0">
                <a:solidFill>
                  <a:srgbClr val="FF0000"/>
                </a:solidFill>
              </a:rPr>
              <a:t>x</a:t>
            </a:r>
            <a:r>
              <a:rPr lang="hr-HR" sz="4000" b="1" dirty="0" smtClean="0">
                <a:solidFill>
                  <a:srgbClr val="FF0000"/>
                </a:solidFill>
              </a:rPr>
              <a:t> </a:t>
            </a:r>
            <a:r>
              <a:rPr lang="hr-HR" sz="4000" b="1" dirty="0">
                <a:solidFill>
                  <a:srgbClr val="FF0000"/>
                </a:solidFill>
              </a:rPr>
              <a:t>= </a:t>
            </a:r>
            <a:r>
              <a:rPr lang="hr-HR" sz="4000" b="1" dirty="0" smtClean="0">
                <a:solidFill>
                  <a:srgbClr val="FF0000"/>
                </a:solidFill>
              </a:rPr>
              <a:t>b</a:t>
            </a:r>
            <a:endParaRPr lang="hr-HR" sz="4000" b="1" dirty="0">
              <a:solidFill>
                <a:srgbClr val="FF0000"/>
              </a:solidFill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7143636" y="3390900"/>
            <a:ext cx="464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Svaka linearna jednadžba može se svesti na oblik:</a:t>
            </a:r>
          </a:p>
          <a:p>
            <a:r>
              <a:rPr lang="hr-HR" sz="2800" dirty="0"/>
              <a:t> </a:t>
            </a:r>
            <a:r>
              <a:rPr lang="hr-HR" sz="2800" dirty="0" smtClean="0"/>
              <a:t>   </a:t>
            </a:r>
            <a:r>
              <a:rPr lang="hr-HR" sz="4400" dirty="0" err="1" smtClean="0">
                <a:solidFill>
                  <a:srgbClr val="FF0000"/>
                </a:solidFill>
              </a:rPr>
              <a:t>ax</a:t>
            </a:r>
            <a:r>
              <a:rPr lang="hr-HR" sz="4400" dirty="0" smtClean="0">
                <a:solidFill>
                  <a:srgbClr val="FF0000"/>
                </a:solidFill>
              </a:rPr>
              <a:t> = b</a:t>
            </a:r>
          </a:p>
          <a:p>
            <a:r>
              <a:rPr lang="hr-HR" sz="4000" dirty="0" smtClean="0">
                <a:solidFill>
                  <a:srgbClr val="FF0000"/>
                </a:solidFill>
              </a:rPr>
              <a:t>a</a:t>
            </a:r>
            <a:r>
              <a:rPr lang="hr-HR" sz="2800" dirty="0" smtClean="0"/>
              <a:t> – koeficijent uz nepoznanicu</a:t>
            </a:r>
          </a:p>
          <a:p>
            <a:r>
              <a:rPr lang="hr-HR" sz="4000" dirty="0" smtClean="0">
                <a:solidFill>
                  <a:srgbClr val="FF0000"/>
                </a:solidFill>
              </a:rPr>
              <a:t>b</a:t>
            </a:r>
            <a:r>
              <a:rPr lang="hr-HR" sz="2800" dirty="0" smtClean="0"/>
              <a:t> </a:t>
            </a:r>
            <a:r>
              <a:rPr lang="hr-HR" sz="2800" dirty="0"/>
              <a:t>– </a:t>
            </a:r>
            <a:r>
              <a:rPr lang="hr-HR" sz="2800" dirty="0" smtClean="0"/>
              <a:t>slobodni član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65631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57" y="4288393"/>
            <a:ext cx="2152650" cy="2124075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586" y="4288393"/>
            <a:ext cx="2105025" cy="2171700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846" y="3714143"/>
            <a:ext cx="1971675" cy="231457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71" y="964056"/>
            <a:ext cx="1733550" cy="263842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43" y="3153414"/>
            <a:ext cx="2019531" cy="2559788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" y="526932"/>
            <a:ext cx="1952625" cy="234315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353" y="4082526"/>
            <a:ext cx="2373915" cy="2377567"/>
          </a:xfrm>
          <a:prstGeom prst="rect">
            <a:avLst/>
          </a:prstGeom>
        </p:spPr>
      </p:pic>
      <p:sp>
        <p:nvSpPr>
          <p:cNvPr id="10" name="Pravokutnik 9"/>
          <p:cNvSpPr/>
          <p:nvPr/>
        </p:nvSpPr>
        <p:spPr>
          <a:xfrm>
            <a:off x="2036926" y="775177"/>
            <a:ext cx="8304967" cy="92333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905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KOLIKO IMAM KILOGRAMA?</a:t>
            </a:r>
            <a:endParaRPr lang="hr-HR" sz="5400" b="1" cap="none" spc="0" dirty="0">
              <a:ln w="1905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3077147" y="2352533"/>
            <a:ext cx="6224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Sastavimo jednadžbu</a:t>
            </a:r>
            <a:endParaRPr lang="hr-H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84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utnik s kutom zaobljenim s iste strane 27"/>
          <p:cNvSpPr/>
          <p:nvPr/>
        </p:nvSpPr>
        <p:spPr>
          <a:xfrm>
            <a:off x="7188220" y="5523879"/>
            <a:ext cx="2358514" cy="495331"/>
          </a:xfrm>
          <a:prstGeom prst="round2Same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1" name="Pravokutnik s kutom zaobljenim s iste strane 30"/>
          <p:cNvSpPr/>
          <p:nvPr/>
        </p:nvSpPr>
        <p:spPr>
          <a:xfrm>
            <a:off x="8574801" y="3466965"/>
            <a:ext cx="482559" cy="495331"/>
          </a:xfrm>
          <a:prstGeom prst="round2Same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0" name="Pravokutnik s kutom zaobljenim s iste strane 29"/>
          <p:cNvSpPr/>
          <p:nvPr/>
        </p:nvSpPr>
        <p:spPr>
          <a:xfrm>
            <a:off x="7418178" y="2990477"/>
            <a:ext cx="482559" cy="495331"/>
          </a:xfrm>
          <a:prstGeom prst="round2Same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Pravokutnik s kutom zaobljenim s iste strane 28"/>
          <p:cNvSpPr/>
          <p:nvPr/>
        </p:nvSpPr>
        <p:spPr>
          <a:xfrm>
            <a:off x="7360505" y="2492549"/>
            <a:ext cx="482559" cy="495331"/>
          </a:xfrm>
          <a:prstGeom prst="round2Same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" name="Pravokutnik s kutom zaobljenim s iste strane 26"/>
          <p:cNvSpPr/>
          <p:nvPr/>
        </p:nvSpPr>
        <p:spPr>
          <a:xfrm>
            <a:off x="3138245" y="3500795"/>
            <a:ext cx="409689" cy="442417"/>
          </a:xfrm>
          <a:prstGeom prst="round2Same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Pravokutnik s kutom zaobljenim s iste strane 25"/>
          <p:cNvSpPr/>
          <p:nvPr/>
        </p:nvSpPr>
        <p:spPr>
          <a:xfrm>
            <a:off x="1904886" y="2991543"/>
            <a:ext cx="409689" cy="442417"/>
          </a:xfrm>
          <a:prstGeom prst="round2Same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Pravokutnik s kutom zaobljenim s iste strane 24"/>
          <p:cNvSpPr/>
          <p:nvPr/>
        </p:nvSpPr>
        <p:spPr>
          <a:xfrm>
            <a:off x="1904886" y="2514600"/>
            <a:ext cx="409689" cy="442417"/>
          </a:xfrm>
          <a:prstGeom prst="round2Same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Pravokutnik s kutom zaobljenim s iste strane 23"/>
          <p:cNvSpPr/>
          <p:nvPr/>
        </p:nvSpPr>
        <p:spPr>
          <a:xfrm>
            <a:off x="6440488" y="3581311"/>
            <a:ext cx="1959688" cy="419100"/>
          </a:xfrm>
          <a:prstGeom prst="round2Same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Pravokutnik s kutom zaobljenim s iste strane 21"/>
          <p:cNvSpPr/>
          <p:nvPr/>
        </p:nvSpPr>
        <p:spPr>
          <a:xfrm>
            <a:off x="6440488" y="2888834"/>
            <a:ext cx="741362" cy="553357"/>
          </a:xfrm>
          <a:prstGeom prst="round2Same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Pravokutnik s kutom zaobljenim s iste strane 22"/>
          <p:cNvSpPr/>
          <p:nvPr/>
        </p:nvSpPr>
        <p:spPr>
          <a:xfrm>
            <a:off x="6419461" y="2478481"/>
            <a:ext cx="762389" cy="410353"/>
          </a:xfrm>
          <a:prstGeom prst="round2Same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Pravokutnik s kutom zaobljenim s iste strane 20"/>
          <p:cNvSpPr/>
          <p:nvPr/>
        </p:nvSpPr>
        <p:spPr>
          <a:xfrm>
            <a:off x="913687" y="2478481"/>
            <a:ext cx="1051638" cy="565152"/>
          </a:xfrm>
          <a:prstGeom prst="round2Same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Pravokutnik s kutom zaobljenim s iste strane 18"/>
          <p:cNvSpPr/>
          <p:nvPr/>
        </p:nvSpPr>
        <p:spPr>
          <a:xfrm>
            <a:off x="900744" y="2974061"/>
            <a:ext cx="699969" cy="459899"/>
          </a:xfrm>
          <a:prstGeom prst="round2Same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Pravokutnik s kutom zaobljenim s iste strane 17"/>
          <p:cNvSpPr/>
          <p:nvPr/>
        </p:nvSpPr>
        <p:spPr>
          <a:xfrm>
            <a:off x="900744" y="3524112"/>
            <a:ext cx="1959688" cy="419100"/>
          </a:xfrm>
          <a:prstGeom prst="round2Same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Pravokutnik s kutom zaobljenim s iste strane 16"/>
          <p:cNvSpPr/>
          <p:nvPr/>
        </p:nvSpPr>
        <p:spPr>
          <a:xfrm>
            <a:off x="1600712" y="5643234"/>
            <a:ext cx="2114037" cy="416629"/>
          </a:xfrm>
          <a:prstGeom prst="round2Same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76002"/>
          </a:xfrm>
        </p:spPr>
        <p:txBody>
          <a:bodyPr/>
          <a:lstStyle/>
          <a:p>
            <a:r>
              <a:rPr lang="hr-HR" dirty="0" smtClean="0"/>
              <a:t>Razlikuj </a:t>
            </a:r>
            <a:r>
              <a:rPr lang="hr-HR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JEDNAKOST</a:t>
            </a:r>
            <a:r>
              <a:rPr lang="hr-HR" dirty="0" smtClean="0"/>
              <a:t> i </a:t>
            </a:r>
            <a:r>
              <a:rPr lang="hr-H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JEDNADŽBU</a:t>
            </a:r>
            <a:r>
              <a:rPr lang="hr-HR" dirty="0" smtClean="0"/>
              <a:t>!</a:t>
            </a:r>
            <a:endParaRPr lang="hr-HR" dirty="0"/>
          </a:p>
        </p:txBody>
      </p:sp>
      <p:sp>
        <p:nvSpPr>
          <p:cNvPr id="9" name="Rezervirano mjesto sadržaja 8"/>
          <p:cNvSpPr>
            <a:spLocks noGrp="1"/>
          </p:cNvSpPr>
          <p:nvPr>
            <p:ph sz="half" idx="2"/>
          </p:nvPr>
        </p:nvSpPr>
        <p:spPr>
          <a:xfrm>
            <a:off x="665163" y="2505075"/>
            <a:ext cx="5157787" cy="3684588"/>
          </a:xfrm>
        </p:spPr>
        <p:txBody>
          <a:bodyPr/>
          <a:lstStyle/>
          <a:p>
            <a:r>
              <a:rPr lang="hr-HR" dirty="0" smtClean="0"/>
              <a:t>3 + 2 = 5</a:t>
            </a:r>
          </a:p>
          <a:p>
            <a:r>
              <a:rPr lang="hr-HR" dirty="0" smtClean="0"/>
              <a:t>3 </a:t>
            </a:r>
            <a:r>
              <a:rPr lang="hr-HR" dirty="0" smtClean="0">
                <a:sym typeface="Symbol" panose="05050102010706020507" pitchFamily="18" charset="2"/>
              </a:rPr>
              <a:t> 7 = 21</a:t>
            </a:r>
          </a:p>
          <a:p>
            <a:r>
              <a:rPr lang="hr-HR" dirty="0" smtClean="0">
                <a:sym typeface="Symbol" panose="05050102010706020507" pitchFamily="18" charset="2"/>
              </a:rPr>
              <a:t>5 + 13 + 7  5 = 53</a:t>
            </a:r>
            <a:endParaRPr lang="hr-HR" dirty="0"/>
          </a:p>
        </p:txBody>
      </p:sp>
      <p:sp>
        <p:nvSpPr>
          <p:cNvPr id="10" name="Rezervirano mjesto teksta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 smtClean="0"/>
              <a:t>x + 2 = 5</a:t>
            </a:r>
          </a:p>
          <a:p>
            <a:r>
              <a:rPr lang="hr-HR" dirty="0" smtClean="0"/>
              <a:t>3 </a:t>
            </a:r>
            <a:r>
              <a:rPr lang="hr-HR" dirty="0" smtClean="0">
                <a:sym typeface="Symbol" panose="05050102010706020507" pitchFamily="18" charset="2"/>
              </a:rPr>
              <a:t> y = 21 (pišemo: 3y = 21)</a:t>
            </a:r>
            <a:endParaRPr lang="hr-HR" dirty="0" smtClean="0"/>
          </a:p>
          <a:p>
            <a:r>
              <a:rPr lang="hr-HR" dirty="0" smtClean="0">
                <a:sym typeface="Symbol" panose="05050102010706020507" pitchFamily="18" charset="2"/>
              </a:rPr>
              <a:t>a + 13 + 7  a = 53</a:t>
            </a:r>
            <a:br>
              <a:rPr lang="hr-HR" dirty="0" smtClean="0">
                <a:sym typeface="Symbol" panose="05050102010706020507" pitchFamily="18" charset="2"/>
              </a:rPr>
            </a:br>
            <a:r>
              <a:rPr lang="hr-HR" dirty="0" smtClean="0">
                <a:sym typeface="Symbol" panose="05050102010706020507" pitchFamily="18" charset="2"/>
              </a:rPr>
              <a:t>(pišemo:  a + 13 + 7a = 53)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885610" y="1425351"/>
            <a:ext cx="3544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JEDNAKOST</a:t>
            </a:r>
            <a:endParaRPr lang="hr-H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6172200" y="1425351"/>
            <a:ext cx="3625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JEDNADŽBA</a:t>
            </a:r>
            <a:endParaRPr lang="hr-H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839788" y="4162703"/>
            <a:ext cx="3333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>
                <a:solidFill>
                  <a:srgbClr val="FF0000"/>
                </a:solidFill>
              </a:rPr>
              <a:t>nema</a:t>
            </a:r>
            <a:r>
              <a:rPr lang="hr-HR" sz="3200" dirty="0" smtClean="0"/>
              <a:t> nepoznanicu (varijablu)</a:t>
            </a:r>
            <a:endParaRPr lang="hr-HR" sz="3200" dirty="0"/>
          </a:p>
        </p:txBody>
      </p:sp>
      <p:sp>
        <p:nvSpPr>
          <p:cNvPr id="15" name="TekstniOkvir 14"/>
          <p:cNvSpPr txBox="1"/>
          <p:nvPr/>
        </p:nvSpPr>
        <p:spPr>
          <a:xfrm>
            <a:off x="6440488" y="4347369"/>
            <a:ext cx="4914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>
                <a:solidFill>
                  <a:srgbClr val="FF0000"/>
                </a:solidFill>
              </a:rPr>
              <a:t>ima</a:t>
            </a:r>
            <a:r>
              <a:rPr lang="hr-HR" sz="3200" dirty="0" smtClean="0"/>
              <a:t> nepoznanicu (varijablu):</a:t>
            </a:r>
          </a:p>
          <a:p>
            <a:r>
              <a:rPr lang="hr-HR" sz="3200" dirty="0" smtClean="0"/>
              <a:t>x, y, a</a:t>
            </a:r>
            <a:endParaRPr lang="hr-HR" sz="3200" dirty="0"/>
          </a:p>
        </p:txBody>
      </p:sp>
      <p:sp>
        <p:nvSpPr>
          <p:cNvPr id="16" name="Pravokutnik 15"/>
          <p:cNvSpPr/>
          <p:nvPr/>
        </p:nvSpPr>
        <p:spPr>
          <a:xfrm>
            <a:off x="1600713" y="5514737"/>
            <a:ext cx="79460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ym typeface="Symbol" panose="05050102010706020507" pitchFamily="18" charset="2"/>
              </a:rPr>
              <a:t>lijeva strana </a:t>
            </a:r>
            <a:r>
              <a:rPr lang="hr-HR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MORA BITI JEDNAKA </a:t>
            </a:r>
            <a:r>
              <a:rPr lang="hr-HR" sz="3200" dirty="0" smtClean="0">
                <a:sym typeface="Symbol" panose="05050102010706020507" pitchFamily="18" charset="2"/>
              </a:rPr>
              <a:t>desnoj strani</a:t>
            </a:r>
            <a:endParaRPr lang="hr-HR" sz="3200" dirty="0"/>
          </a:p>
        </p:txBody>
      </p:sp>
      <p:cxnSp>
        <p:nvCxnSpPr>
          <p:cNvPr id="33" name="Ravni poveznik 32"/>
          <p:cNvCxnSpPr/>
          <p:nvPr/>
        </p:nvCxnSpPr>
        <p:spPr>
          <a:xfrm>
            <a:off x="5353050" y="1690688"/>
            <a:ext cx="0" cy="37338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28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30" grpId="0" animBg="1"/>
      <p:bldP spid="29" grpId="0" animBg="1"/>
      <p:bldP spid="27" grpId="0" animBg="1"/>
      <p:bldP spid="26" grpId="0" animBg="1"/>
      <p:bldP spid="25" grpId="0" animBg="1"/>
      <p:bldP spid="24" grpId="0" animBg="1"/>
      <p:bldP spid="24" grpId="1" animBg="1"/>
      <p:bldP spid="22" grpId="0" animBg="1"/>
      <p:bldP spid="22" grpId="1" animBg="1"/>
      <p:bldP spid="23" grpId="0" animBg="1"/>
      <p:bldP spid="23" grpId="1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7" grpId="0" animBg="1"/>
      <p:bldP spid="17" grpId="1" animBg="1"/>
      <p:bldP spid="14" grpId="0"/>
      <p:bldP spid="15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18" y="120564"/>
            <a:ext cx="7810500" cy="624840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165" y="3643532"/>
            <a:ext cx="521284" cy="831948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9291" y="2978882"/>
            <a:ext cx="933362" cy="1496598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530" y="3390313"/>
            <a:ext cx="712039" cy="1141437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80" y="3390312"/>
            <a:ext cx="712039" cy="1141437"/>
          </a:xfrm>
          <a:prstGeom prst="rect">
            <a:avLst/>
          </a:prstGeom>
        </p:spPr>
      </p:pic>
      <p:sp>
        <p:nvSpPr>
          <p:cNvPr id="14" name="TekstniOkvir 13"/>
          <p:cNvSpPr txBox="1"/>
          <p:nvPr/>
        </p:nvSpPr>
        <p:spPr>
          <a:xfrm>
            <a:off x="385763" y="257175"/>
            <a:ext cx="113871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Vaga je u ravnoteži                  kad je isti broj kilograma</a:t>
            </a:r>
          </a:p>
          <a:p>
            <a:r>
              <a:rPr lang="hr-HR" sz="4000" dirty="0"/>
              <a:t> </a:t>
            </a:r>
            <a:r>
              <a:rPr lang="hr-HR" sz="4000" dirty="0" smtClean="0"/>
              <a:t>         lijevo                    i                           desno.</a:t>
            </a:r>
            <a:endParaRPr lang="hr-HR" sz="4000" dirty="0"/>
          </a:p>
        </p:txBody>
      </p:sp>
      <p:sp>
        <p:nvSpPr>
          <p:cNvPr id="15" name="Strelica udesno 14"/>
          <p:cNvSpPr/>
          <p:nvPr/>
        </p:nvSpPr>
        <p:spPr>
          <a:xfrm rot="3376156">
            <a:off x="1945202" y="1700757"/>
            <a:ext cx="881393" cy="537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Strelica udesno 15"/>
          <p:cNvSpPr/>
          <p:nvPr/>
        </p:nvSpPr>
        <p:spPr>
          <a:xfrm rot="7681084">
            <a:off x="8081974" y="1697734"/>
            <a:ext cx="881393" cy="537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495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841" y="3156462"/>
            <a:ext cx="933362" cy="1496598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583" y="3643532"/>
            <a:ext cx="521284" cy="831948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30" y="3334043"/>
            <a:ext cx="712039" cy="1141437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857250" y="990600"/>
            <a:ext cx="10153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Na raspolaganju imaš samo utege od 1 kg, 2 kg i 5 kg,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6497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u="sng" dirty="0" smtClean="0"/>
              <a:t>Uputa:</a:t>
            </a:r>
            <a:endParaRPr lang="hr-HR" b="1" i="1" u="sng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5943600" cy="1527175"/>
          </a:xfrm>
        </p:spPr>
        <p:txBody>
          <a:bodyPr>
            <a:noAutofit/>
          </a:bodyPr>
          <a:lstStyle/>
          <a:p>
            <a:r>
              <a:rPr lang="hr-HR" sz="3600" dirty="0" smtClean="0"/>
              <a:t>Sve sa slajdova označenim bilježnicom zapiši u bilježnicu.</a:t>
            </a:r>
            <a:endParaRPr lang="hr-HR" sz="3600" dirty="0">
              <a:solidFill>
                <a:srgbClr val="00B050"/>
              </a:solidFill>
            </a:endParaRPr>
          </a:p>
        </p:txBody>
      </p:sp>
      <p:sp>
        <p:nvSpPr>
          <p:cNvPr id="4" name="AutoShape 2" descr="Slikovni rezultat za notebook clipart"/>
          <p:cNvSpPr>
            <a:spLocks noChangeAspect="1" noChangeArrowheads="1"/>
          </p:cNvSpPr>
          <p:nvPr/>
        </p:nvSpPr>
        <p:spPr bwMode="auto">
          <a:xfrm>
            <a:off x="6242050" y="27416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6" name="Picture 4" descr="Slikovni rezultat za notebook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964" y="365125"/>
            <a:ext cx="1261836" cy="126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06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22568"/>
            <a:ext cx="7810500" cy="62484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794" y="3516922"/>
            <a:ext cx="1182278" cy="1184097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516" y="3516921"/>
            <a:ext cx="1182278" cy="1184097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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611" y="515814"/>
            <a:ext cx="1182278" cy="1184097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2587428" y="661502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 x</a:t>
            </a:r>
            <a:endParaRPr lang="hr-HR" sz="4000" dirty="0"/>
          </a:p>
        </p:txBody>
      </p:sp>
      <p:pic>
        <p:nvPicPr>
          <p:cNvPr id="16" name="Slika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968" y="3035151"/>
            <a:ext cx="933362" cy="1496598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087" y="3692995"/>
            <a:ext cx="521284" cy="831948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371" y="3390312"/>
            <a:ext cx="712039" cy="1141437"/>
          </a:xfrm>
          <a:prstGeom prst="rect">
            <a:avLst/>
          </a:prstGeom>
        </p:spPr>
      </p:pic>
      <p:grpSp>
        <p:nvGrpSpPr>
          <p:cNvPr id="21" name="Grupa 20"/>
          <p:cNvGrpSpPr/>
          <p:nvPr/>
        </p:nvGrpSpPr>
        <p:grpSpPr>
          <a:xfrm>
            <a:off x="6480460" y="1427639"/>
            <a:ext cx="3520790" cy="3273379"/>
            <a:chOff x="6480460" y="1427639"/>
            <a:chExt cx="3520790" cy="3273379"/>
          </a:xfrm>
        </p:grpSpPr>
        <p:sp>
          <p:nvSpPr>
            <p:cNvPr id="19" name="Zaobljeni pravokutni oblačić 18"/>
            <p:cNvSpPr/>
            <p:nvPr/>
          </p:nvSpPr>
          <p:spPr>
            <a:xfrm>
              <a:off x="6572250" y="2814638"/>
              <a:ext cx="3429000" cy="1886380"/>
            </a:xfrm>
            <a:prstGeom prst="wedgeRoundRectCallout">
              <a:avLst>
                <a:gd name="adj1" fmla="val -22248"/>
                <a:gd name="adj2" fmla="val -82957"/>
                <a:gd name="adj3" fmla="val 16667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TekstniOkvir 19"/>
            <p:cNvSpPr txBox="1"/>
            <p:nvPr/>
          </p:nvSpPr>
          <p:spPr>
            <a:xfrm>
              <a:off x="6480460" y="1427639"/>
              <a:ext cx="201453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6000" dirty="0" smtClean="0"/>
                <a:t>8 kg</a:t>
              </a:r>
              <a:endParaRPr lang="hr-HR" sz="6000" dirty="0"/>
            </a:p>
          </p:txBody>
        </p:sp>
      </p:grpSp>
      <p:sp>
        <p:nvSpPr>
          <p:cNvPr id="25" name="Pravokutnik 24"/>
          <p:cNvSpPr/>
          <p:nvPr/>
        </p:nvSpPr>
        <p:spPr>
          <a:xfrm>
            <a:off x="2929035" y="2911435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i="1" dirty="0" smtClean="0">
                <a:solidFill>
                  <a:srgbClr val="FF0000"/>
                </a:solidFill>
              </a:rPr>
              <a:t>x</a:t>
            </a:r>
            <a:endParaRPr lang="hr-HR" sz="4000" b="1" i="1" dirty="0">
              <a:solidFill>
                <a:srgbClr val="FF0000"/>
              </a:solidFill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3966771" y="2911435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i="1" dirty="0" smtClean="0">
                <a:solidFill>
                  <a:srgbClr val="FF0000"/>
                </a:solidFill>
              </a:rPr>
              <a:t>x</a:t>
            </a:r>
            <a:endParaRPr lang="hr-HR" sz="4000" b="1" i="1" dirty="0">
              <a:solidFill>
                <a:srgbClr val="FF0000"/>
              </a:solidFill>
            </a:endParaRPr>
          </a:p>
        </p:txBody>
      </p:sp>
      <p:sp>
        <p:nvSpPr>
          <p:cNvPr id="27" name="Pravokutnik 26"/>
          <p:cNvSpPr/>
          <p:nvPr/>
        </p:nvSpPr>
        <p:spPr>
          <a:xfrm>
            <a:off x="4831072" y="544616"/>
            <a:ext cx="1887055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hr-HR" sz="4000" b="1" dirty="0" smtClean="0"/>
              <a:t>x + x = 8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152016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1) Riješi jednadžbu:</a:t>
            </a:r>
            <a:endParaRPr lang="hr-HR" dirty="0"/>
          </a:p>
        </p:txBody>
      </p:sp>
      <p:pic>
        <p:nvPicPr>
          <p:cNvPr id="4" name="Picture 4" descr="Slikovni rezultat za notebook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964" y="365125"/>
            <a:ext cx="1261836" cy="126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838200" y="1825625"/>
            <a:ext cx="25726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r-HR" sz="4000" b="1" dirty="0" smtClean="0"/>
              <a:t>x + x = 8</a:t>
            </a:r>
            <a:endParaRPr lang="hr-HR" sz="4000" b="1" dirty="0"/>
          </a:p>
        </p:txBody>
      </p:sp>
      <p:sp>
        <p:nvSpPr>
          <p:cNvPr id="6" name="Rezervirano mjesto sadržaja 4"/>
          <p:cNvSpPr txBox="1">
            <a:spLocks/>
          </p:cNvSpPr>
          <p:nvPr/>
        </p:nvSpPr>
        <p:spPr>
          <a:xfrm>
            <a:off x="838199" y="2606893"/>
            <a:ext cx="3545115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2 </a:t>
            </a:r>
            <a:r>
              <a:rPr lang="hr-HR" sz="4000" b="1" dirty="0" smtClean="0">
                <a:sym typeface="Symbol" panose="05050102010706020507" pitchFamily="18" charset="2"/>
              </a:rPr>
              <a:t></a:t>
            </a:r>
            <a:r>
              <a:rPr lang="hr-HR" sz="4000" b="1" dirty="0" smtClean="0"/>
              <a:t>x = 8     /:2</a:t>
            </a:r>
            <a:endParaRPr lang="hr-HR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/>
              <p:cNvSpPr txBox="1"/>
              <p:nvPr/>
            </p:nvSpPr>
            <p:spPr>
              <a:xfrm>
                <a:off x="838199" y="3388161"/>
                <a:ext cx="2064668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hr-HR" sz="4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num>
                        <m:den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hr-HR" sz="4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hr-HR" sz="4000" b="1" dirty="0"/>
              </a:p>
            </p:txBody>
          </p:sp>
        </mc:Choice>
        <mc:Fallback xmlns="">
          <p:sp>
            <p:nvSpPr>
              <p:cNvPr id="8" name="TekstniOkvir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388161"/>
                <a:ext cx="2064668" cy="11524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Ravni poveznik 9"/>
          <p:cNvCxnSpPr/>
          <p:nvPr/>
        </p:nvCxnSpPr>
        <p:spPr>
          <a:xfrm>
            <a:off x="838199" y="3388161"/>
            <a:ext cx="468087" cy="57624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1072242" y="4099345"/>
            <a:ext cx="468087" cy="57624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zervirano mjesto sadržaja 4"/>
          <p:cNvSpPr txBox="1">
            <a:spLocks/>
          </p:cNvSpPr>
          <p:nvPr/>
        </p:nvSpPr>
        <p:spPr>
          <a:xfrm>
            <a:off x="1709057" y="4810529"/>
            <a:ext cx="119381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= 4</a:t>
            </a:r>
            <a:endParaRPr lang="hr-HR" sz="4000" b="1" dirty="0"/>
          </a:p>
        </p:txBody>
      </p:sp>
      <p:sp>
        <p:nvSpPr>
          <p:cNvPr id="13" name="Rezervirano mjesto sadržaja 4"/>
          <p:cNvSpPr txBox="1">
            <a:spLocks/>
          </p:cNvSpPr>
          <p:nvPr/>
        </p:nvSpPr>
        <p:spPr>
          <a:xfrm>
            <a:off x="5245100" y="1626961"/>
            <a:ext cx="2273300" cy="25648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err="1" smtClean="0"/>
              <a:t>Provjera:x</a:t>
            </a:r>
            <a:r>
              <a:rPr lang="hr-HR" sz="4000" b="1" dirty="0" smtClean="0"/>
              <a:t> + x = 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4 + 4 = 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    8 = 8</a:t>
            </a:r>
            <a:endParaRPr lang="hr-HR" sz="4000" b="1" dirty="0"/>
          </a:p>
        </p:txBody>
      </p:sp>
      <p:pic>
        <p:nvPicPr>
          <p:cNvPr id="2050" name="Picture 2" descr="Slikovni rezultat za correct clip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767" y="3184548"/>
            <a:ext cx="1150711" cy="10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94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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725" y="3269208"/>
            <a:ext cx="1026519" cy="1301129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882" y="3314458"/>
            <a:ext cx="1026519" cy="1301129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063" y="192259"/>
            <a:ext cx="1026519" cy="1301129"/>
          </a:xfrm>
          <a:prstGeom prst="rect">
            <a:avLst/>
          </a:prstGeom>
        </p:spPr>
      </p:pic>
      <p:sp>
        <p:nvSpPr>
          <p:cNvPr id="16" name="TekstniOkvir 15"/>
          <p:cNvSpPr txBox="1"/>
          <p:nvPr/>
        </p:nvSpPr>
        <p:spPr>
          <a:xfrm>
            <a:off x="2979582" y="393233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17" name="Slika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383" y="2522967"/>
            <a:ext cx="521284" cy="831948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368" y="3073739"/>
            <a:ext cx="933362" cy="1496598"/>
          </a:xfrm>
          <a:prstGeom prst="rect">
            <a:avLst/>
          </a:prstGeom>
        </p:spPr>
      </p:pic>
      <p:sp>
        <p:nvSpPr>
          <p:cNvPr id="24" name="Pravokutnik 23"/>
          <p:cNvSpPr/>
          <p:nvPr/>
        </p:nvSpPr>
        <p:spPr>
          <a:xfrm>
            <a:off x="3300468" y="398082"/>
            <a:ext cx="4074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x</a:t>
            </a:r>
            <a:endParaRPr lang="hr-HR" sz="4000" dirty="0"/>
          </a:p>
        </p:txBody>
      </p:sp>
      <p:sp>
        <p:nvSpPr>
          <p:cNvPr id="25" name="Pravokutnik 24"/>
          <p:cNvSpPr/>
          <p:nvPr/>
        </p:nvSpPr>
        <p:spPr>
          <a:xfrm>
            <a:off x="2806971" y="4261644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i="1" dirty="0" smtClean="0">
                <a:solidFill>
                  <a:srgbClr val="FF0000"/>
                </a:solidFill>
              </a:rPr>
              <a:t>x</a:t>
            </a:r>
            <a:endParaRPr lang="hr-HR" sz="4000" b="1" i="1" dirty="0">
              <a:solidFill>
                <a:srgbClr val="FF0000"/>
              </a:solidFill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4019987" y="4261644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i="1" dirty="0" smtClean="0">
                <a:solidFill>
                  <a:srgbClr val="FF0000"/>
                </a:solidFill>
              </a:rPr>
              <a:t>x</a:t>
            </a:r>
            <a:endParaRPr lang="hr-HR" sz="4000" b="1" i="1" dirty="0">
              <a:solidFill>
                <a:srgbClr val="FF0000"/>
              </a:solidFill>
            </a:endParaRPr>
          </a:p>
        </p:txBody>
      </p:sp>
      <p:sp>
        <p:nvSpPr>
          <p:cNvPr id="27" name="Pravokutnik 26"/>
          <p:cNvSpPr/>
          <p:nvPr/>
        </p:nvSpPr>
        <p:spPr>
          <a:xfrm>
            <a:off x="4222149" y="662278"/>
            <a:ext cx="2632452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hr-HR" sz="4000" b="1" dirty="0" smtClean="0"/>
              <a:t>x + x + 1 = 5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185279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ačić s crtom 2 2"/>
          <p:cNvSpPr/>
          <p:nvPr/>
        </p:nvSpPr>
        <p:spPr>
          <a:xfrm flipH="1">
            <a:off x="2464827" y="2026140"/>
            <a:ext cx="610507" cy="6502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756"/>
              <a:gd name="adj6" fmla="val -229505"/>
            </a:avLst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2) Riješi jednadžbu:</a:t>
            </a:r>
            <a:endParaRPr lang="hr-HR" dirty="0"/>
          </a:p>
        </p:txBody>
      </p:sp>
      <p:pic>
        <p:nvPicPr>
          <p:cNvPr id="4" name="Picture 4" descr="Slikovni rezultat za notebook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964" y="365125"/>
            <a:ext cx="1261836" cy="126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1267394" y="1430702"/>
            <a:ext cx="32112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r-HR" sz="4000" b="1" dirty="0" smtClean="0"/>
              <a:t>x + x + 1 = 5</a:t>
            </a:r>
            <a:endParaRPr lang="hr-HR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/>
              <p:cNvSpPr txBox="1"/>
              <p:nvPr/>
            </p:nvSpPr>
            <p:spPr>
              <a:xfrm>
                <a:off x="2058311" y="4539824"/>
                <a:ext cx="2064668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hr-HR" sz="4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num>
                        <m:den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hr-HR" sz="4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hr-HR" sz="4000" b="1" dirty="0"/>
              </a:p>
            </p:txBody>
          </p:sp>
        </mc:Choice>
        <mc:Fallback xmlns="">
          <p:sp>
            <p:nvSpPr>
              <p:cNvPr id="8" name="TekstniOkvir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8311" y="4539824"/>
                <a:ext cx="2064668" cy="11524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zervirano mjesto sadržaja 4"/>
          <p:cNvSpPr txBox="1">
            <a:spLocks/>
          </p:cNvSpPr>
          <p:nvPr/>
        </p:nvSpPr>
        <p:spPr>
          <a:xfrm>
            <a:off x="1306285" y="2081483"/>
            <a:ext cx="3545115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2 </a:t>
            </a:r>
            <a:r>
              <a:rPr lang="hr-HR" sz="4000" b="1" dirty="0" smtClean="0">
                <a:sym typeface="Symbol" panose="05050102010706020507" pitchFamily="18" charset="2"/>
              </a:rPr>
              <a:t> </a:t>
            </a:r>
            <a:r>
              <a:rPr lang="hr-HR" sz="4000" b="1" dirty="0" smtClean="0"/>
              <a:t>x  + 1 = 5     </a:t>
            </a:r>
            <a:endParaRPr lang="hr-HR" sz="4000" b="1" dirty="0"/>
          </a:p>
        </p:txBody>
      </p:sp>
      <p:cxnSp>
        <p:nvCxnSpPr>
          <p:cNvPr id="10" name="Ravni poveznik 9"/>
          <p:cNvCxnSpPr/>
          <p:nvPr/>
        </p:nvCxnSpPr>
        <p:spPr>
          <a:xfrm>
            <a:off x="1984036" y="4458624"/>
            <a:ext cx="468087" cy="57624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2230783" y="5206208"/>
            <a:ext cx="468087" cy="57624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zervirano mjesto sadržaja 4"/>
          <p:cNvSpPr txBox="1">
            <a:spLocks/>
          </p:cNvSpPr>
          <p:nvPr/>
        </p:nvSpPr>
        <p:spPr>
          <a:xfrm>
            <a:off x="2738334" y="5942213"/>
            <a:ext cx="122406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= 2</a:t>
            </a:r>
            <a:endParaRPr lang="hr-HR" sz="4000" b="1" dirty="0"/>
          </a:p>
        </p:txBody>
      </p:sp>
      <p:sp>
        <p:nvSpPr>
          <p:cNvPr id="13" name="Rezervirano mjesto sadržaja 4"/>
          <p:cNvSpPr txBox="1">
            <a:spLocks/>
          </p:cNvSpPr>
          <p:nvPr/>
        </p:nvSpPr>
        <p:spPr>
          <a:xfrm>
            <a:off x="5891896" y="1626961"/>
            <a:ext cx="2796721" cy="26930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Provjera: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+ x  + 1= 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2 + 2 + 1 = 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           5 = 5</a:t>
            </a:r>
            <a:endParaRPr lang="hr-HR" sz="4000" b="1" dirty="0"/>
          </a:p>
        </p:txBody>
      </p:sp>
      <p:pic>
        <p:nvPicPr>
          <p:cNvPr id="2050" name="Picture 2" descr="Slikovni rezultat za correct clip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432" y="4208982"/>
            <a:ext cx="1150711" cy="10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zervirano mjesto sadržaja 4"/>
          <p:cNvSpPr txBox="1">
            <a:spLocks/>
          </p:cNvSpPr>
          <p:nvPr/>
        </p:nvSpPr>
        <p:spPr>
          <a:xfrm>
            <a:off x="1306285" y="2772006"/>
            <a:ext cx="4159245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2 </a:t>
            </a:r>
            <a:r>
              <a:rPr lang="hr-HR" sz="4000" b="1" dirty="0" smtClean="0">
                <a:sym typeface="Symbol" panose="05050102010706020507" pitchFamily="18" charset="2"/>
              </a:rPr>
              <a:t> </a:t>
            </a:r>
            <a:r>
              <a:rPr lang="hr-HR" sz="4000" b="1" dirty="0" smtClean="0"/>
              <a:t>x  + 1 = 5  /+(-1)   </a:t>
            </a:r>
            <a:endParaRPr lang="hr-HR" sz="4000" b="1" dirty="0"/>
          </a:p>
        </p:txBody>
      </p:sp>
      <p:sp>
        <p:nvSpPr>
          <p:cNvPr id="15" name="Rezervirano mjesto sadržaja 4"/>
          <p:cNvSpPr txBox="1">
            <a:spLocks/>
          </p:cNvSpPr>
          <p:nvPr/>
        </p:nvSpPr>
        <p:spPr>
          <a:xfrm>
            <a:off x="284391" y="3318509"/>
            <a:ext cx="4979641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2 </a:t>
            </a:r>
            <a:r>
              <a:rPr lang="hr-HR" sz="4000" b="1" dirty="0" smtClean="0">
                <a:sym typeface="Symbol" panose="05050102010706020507" pitchFamily="18" charset="2"/>
              </a:rPr>
              <a:t> </a:t>
            </a:r>
            <a:r>
              <a:rPr lang="hr-HR" sz="4000" b="1" dirty="0" smtClean="0"/>
              <a:t>x  + 1+(-1) = 5  +(-1)   </a:t>
            </a:r>
            <a:endParaRPr lang="hr-HR" sz="4000" b="1" dirty="0"/>
          </a:p>
        </p:txBody>
      </p:sp>
      <p:sp>
        <p:nvSpPr>
          <p:cNvPr id="16" name="Rezervirano mjesto sadržaja 4"/>
          <p:cNvSpPr txBox="1">
            <a:spLocks/>
          </p:cNvSpPr>
          <p:nvPr/>
        </p:nvSpPr>
        <p:spPr>
          <a:xfrm>
            <a:off x="2058311" y="3912121"/>
            <a:ext cx="4979641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2 </a:t>
            </a:r>
            <a:r>
              <a:rPr lang="hr-HR" sz="4000" b="1" dirty="0" smtClean="0">
                <a:sym typeface="Symbol" panose="05050102010706020507" pitchFamily="18" charset="2"/>
              </a:rPr>
              <a:t> </a:t>
            </a:r>
            <a:r>
              <a:rPr lang="hr-HR" sz="4000" b="1" dirty="0" smtClean="0"/>
              <a:t>x  = 4 / :2   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131414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" grpId="0"/>
      <p:bldP spid="6" grpId="0"/>
      <p:bldP spid="12" grpId="0" animBg="1"/>
      <p:bldP spid="14" grpId="0"/>
      <p:bldP spid="15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659" y="3546043"/>
            <a:ext cx="938212" cy="112585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794" y="3516922"/>
            <a:ext cx="1182278" cy="1184097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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721" y="2215793"/>
            <a:ext cx="1026519" cy="1301129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479" y="2033894"/>
            <a:ext cx="1182278" cy="1184097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52" y="3354690"/>
            <a:ext cx="1182278" cy="1184097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739" y="3296173"/>
            <a:ext cx="1026519" cy="1301129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243" y="2107519"/>
            <a:ext cx="1026519" cy="1301129"/>
          </a:xfrm>
          <a:prstGeom prst="rect">
            <a:avLst/>
          </a:prstGeom>
        </p:spPr>
      </p:pic>
      <p:sp>
        <p:nvSpPr>
          <p:cNvPr id="19" name="TekstniOkvir 18"/>
          <p:cNvSpPr txBox="1"/>
          <p:nvPr/>
        </p:nvSpPr>
        <p:spPr>
          <a:xfrm>
            <a:off x="2587428" y="661502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20" name="Slika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644" y="452518"/>
            <a:ext cx="938212" cy="1125854"/>
          </a:xfrm>
          <a:prstGeom prst="rect">
            <a:avLst/>
          </a:prstGeom>
        </p:spPr>
      </p:pic>
      <p:grpSp>
        <p:nvGrpSpPr>
          <p:cNvPr id="3" name="Grupa 2"/>
          <p:cNvGrpSpPr/>
          <p:nvPr/>
        </p:nvGrpSpPr>
        <p:grpSpPr>
          <a:xfrm>
            <a:off x="60270" y="2047615"/>
            <a:ext cx="2639259" cy="2357976"/>
            <a:chOff x="60270" y="2047615"/>
            <a:chExt cx="2639259" cy="2357976"/>
          </a:xfrm>
        </p:grpSpPr>
        <p:pic>
          <p:nvPicPr>
            <p:cNvPr id="22" name="Slika 2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2047615"/>
              <a:ext cx="1182278" cy="1184097"/>
            </a:xfrm>
            <a:prstGeom prst="rect">
              <a:avLst/>
            </a:prstGeom>
          </p:spPr>
        </p:pic>
        <p:sp>
          <p:nvSpPr>
            <p:cNvPr id="23" name="TekstniOkvir 22"/>
            <p:cNvSpPr txBox="1"/>
            <p:nvPr/>
          </p:nvSpPr>
          <p:spPr>
            <a:xfrm>
              <a:off x="1048087" y="2193303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4 kg</a:t>
              </a:r>
              <a:endParaRPr lang="hr-HR" sz="4000" dirty="0"/>
            </a:p>
          </p:txBody>
        </p:sp>
        <p:pic>
          <p:nvPicPr>
            <p:cNvPr id="24" name="Slika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3104462"/>
              <a:ext cx="1026519" cy="1301129"/>
            </a:xfrm>
            <a:prstGeom prst="rect">
              <a:avLst/>
            </a:prstGeom>
          </p:spPr>
        </p:pic>
        <p:sp>
          <p:nvSpPr>
            <p:cNvPr id="25" name="TekstniOkvir 24"/>
            <p:cNvSpPr txBox="1"/>
            <p:nvPr/>
          </p:nvSpPr>
          <p:spPr>
            <a:xfrm>
              <a:off x="1086789" y="3305436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2 kg</a:t>
              </a:r>
              <a:endParaRPr lang="hr-HR" sz="4000" dirty="0"/>
            </a:p>
          </p:txBody>
        </p:sp>
      </p:grpSp>
      <p:pic>
        <p:nvPicPr>
          <p:cNvPr id="26" name="Slika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067" y="3408648"/>
            <a:ext cx="712039" cy="1141437"/>
          </a:xfrm>
          <a:prstGeom prst="rect">
            <a:avLst/>
          </a:prstGeom>
        </p:spPr>
      </p:pic>
      <p:sp>
        <p:nvSpPr>
          <p:cNvPr id="38" name="Pravokutnik 37"/>
          <p:cNvSpPr/>
          <p:nvPr/>
        </p:nvSpPr>
        <p:spPr>
          <a:xfrm>
            <a:off x="2988873" y="579589"/>
            <a:ext cx="42832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x</a:t>
            </a:r>
            <a:endParaRPr lang="hr-HR" sz="4400" dirty="0"/>
          </a:p>
        </p:txBody>
      </p:sp>
      <p:sp>
        <p:nvSpPr>
          <p:cNvPr id="39" name="Pravokutnik 38"/>
          <p:cNvSpPr/>
          <p:nvPr/>
        </p:nvSpPr>
        <p:spPr>
          <a:xfrm>
            <a:off x="2783872" y="4443902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i="1" dirty="0" smtClean="0">
                <a:solidFill>
                  <a:srgbClr val="FF0000"/>
                </a:solidFill>
              </a:rPr>
              <a:t>x</a:t>
            </a:r>
            <a:endParaRPr lang="hr-HR" sz="4000" b="1" i="1" dirty="0">
              <a:solidFill>
                <a:srgbClr val="FF0000"/>
              </a:solidFill>
            </a:endParaRPr>
          </a:p>
        </p:txBody>
      </p:sp>
      <p:sp>
        <p:nvSpPr>
          <p:cNvPr id="40" name="Pravokutnik 39"/>
          <p:cNvSpPr/>
          <p:nvPr/>
        </p:nvSpPr>
        <p:spPr>
          <a:xfrm>
            <a:off x="3902131" y="4270904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4 </a:t>
            </a:r>
            <a:r>
              <a:rPr lang="hr-HR" sz="4000" dirty="0"/>
              <a:t>kg</a:t>
            </a:r>
          </a:p>
        </p:txBody>
      </p:sp>
      <p:sp>
        <p:nvSpPr>
          <p:cNvPr id="41" name="Pravokutnik 40"/>
          <p:cNvSpPr/>
          <p:nvPr/>
        </p:nvSpPr>
        <p:spPr>
          <a:xfrm>
            <a:off x="6414276" y="3504775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4 </a:t>
            </a:r>
            <a:r>
              <a:rPr lang="hr-HR" sz="4000" dirty="0"/>
              <a:t>kg</a:t>
            </a:r>
          </a:p>
        </p:txBody>
      </p:sp>
      <p:sp>
        <p:nvSpPr>
          <p:cNvPr id="42" name="Pravokutnik 41"/>
          <p:cNvSpPr/>
          <p:nvPr/>
        </p:nvSpPr>
        <p:spPr>
          <a:xfrm>
            <a:off x="7236350" y="2271999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4 </a:t>
            </a:r>
            <a:r>
              <a:rPr lang="hr-HR" sz="4000" dirty="0"/>
              <a:t>kg</a:t>
            </a:r>
          </a:p>
        </p:txBody>
      </p:sp>
      <p:sp>
        <p:nvSpPr>
          <p:cNvPr id="43" name="Pravokutnik 42"/>
          <p:cNvSpPr/>
          <p:nvPr/>
        </p:nvSpPr>
        <p:spPr>
          <a:xfrm>
            <a:off x="4158091" y="2404140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2 </a:t>
            </a:r>
            <a:r>
              <a:rPr lang="hr-HR" sz="4000" dirty="0"/>
              <a:t>kg</a:t>
            </a:r>
          </a:p>
        </p:txBody>
      </p:sp>
      <p:sp>
        <p:nvSpPr>
          <p:cNvPr id="44" name="Pravokutnik 43"/>
          <p:cNvSpPr/>
          <p:nvPr/>
        </p:nvSpPr>
        <p:spPr>
          <a:xfrm>
            <a:off x="9990045" y="2347891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2 </a:t>
            </a:r>
            <a:r>
              <a:rPr lang="hr-HR" sz="4000" dirty="0"/>
              <a:t>kg</a:t>
            </a:r>
          </a:p>
        </p:txBody>
      </p:sp>
      <p:sp>
        <p:nvSpPr>
          <p:cNvPr id="45" name="Pravokutnik 44"/>
          <p:cNvSpPr/>
          <p:nvPr/>
        </p:nvSpPr>
        <p:spPr>
          <a:xfrm>
            <a:off x="9928735" y="3592794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2 </a:t>
            </a:r>
            <a:r>
              <a:rPr lang="hr-HR" sz="4000" dirty="0"/>
              <a:t>kg</a:t>
            </a:r>
          </a:p>
        </p:txBody>
      </p:sp>
      <p:sp>
        <p:nvSpPr>
          <p:cNvPr id="46" name="Pravokutnik 45"/>
          <p:cNvSpPr/>
          <p:nvPr/>
        </p:nvSpPr>
        <p:spPr>
          <a:xfrm>
            <a:off x="4029877" y="588328"/>
            <a:ext cx="4768797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hr-HR" sz="4000" b="1" dirty="0" smtClean="0"/>
              <a:t>x + 2 + 4 = </a:t>
            </a:r>
            <a:r>
              <a:rPr lang="hr-HR" sz="4000" b="1" dirty="0" smtClean="0"/>
              <a:t>2</a:t>
            </a:r>
            <a:r>
              <a:rPr lang="hr-HR" sz="4000" b="1" dirty="0" smtClean="0">
                <a:sym typeface="Symbol" panose="05050102010706020507" pitchFamily="18" charset="2"/>
              </a:rPr>
              <a:t></a:t>
            </a:r>
            <a:r>
              <a:rPr lang="hr-HR" sz="4000" b="1" dirty="0" smtClean="0">
                <a:sym typeface="Symbol" panose="05050102010706020507" pitchFamily="18" charset="2"/>
              </a:rPr>
              <a:t>4 +  32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124292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ačić s crtom 2 2"/>
          <p:cNvSpPr/>
          <p:nvPr/>
        </p:nvSpPr>
        <p:spPr>
          <a:xfrm flipH="1">
            <a:off x="1868044" y="2159711"/>
            <a:ext cx="610507" cy="6502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756"/>
              <a:gd name="adj6" fmla="val -229505"/>
            </a:avLst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4391" y="421898"/>
            <a:ext cx="10515600" cy="1325563"/>
          </a:xfrm>
        </p:spPr>
        <p:txBody>
          <a:bodyPr/>
          <a:lstStyle/>
          <a:p>
            <a:r>
              <a:rPr lang="hr-HR" dirty="0" smtClean="0"/>
              <a:t>3) Riješi jednadžbu:</a:t>
            </a:r>
            <a:endParaRPr lang="hr-HR" dirty="0"/>
          </a:p>
        </p:txBody>
      </p:sp>
      <p:pic>
        <p:nvPicPr>
          <p:cNvPr id="4" name="Picture 4" descr="Slikovni rezultat za notebook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964" y="365125"/>
            <a:ext cx="1261836" cy="126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693400" y="1549243"/>
            <a:ext cx="44947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r-HR" sz="4000" b="1" dirty="0" smtClean="0"/>
              <a:t>x + 2 + 4 = 2 </a:t>
            </a:r>
            <a:r>
              <a:rPr lang="hr-HR" sz="4000" b="1" dirty="0" smtClean="0">
                <a:sym typeface="Symbol" panose="05050102010706020507" pitchFamily="18" charset="2"/>
              </a:rPr>
              <a:t>4 +  32</a:t>
            </a:r>
            <a:endParaRPr lang="hr-HR" sz="4000" b="1" dirty="0"/>
          </a:p>
        </p:txBody>
      </p:sp>
      <p:sp>
        <p:nvSpPr>
          <p:cNvPr id="6" name="Rezervirano mjesto sadržaja 4"/>
          <p:cNvSpPr txBox="1">
            <a:spLocks/>
          </p:cNvSpPr>
          <p:nvPr/>
        </p:nvSpPr>
        <p:spPr>
          <a:xfrm>
            <a:off x="1318087" y="2198468"/>
            <a:ext cx="3545115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+ 6 = 14     </a:t>
            </a:r>
            <a:endParaRPr lang="hr-HR" sz="4000" b="1" dirty="0"/>
          </a:p>
        </p:txBody>
      </p:sp>
      <p:sp>
        <p:nvSpPr>
          <p:cNvPr id="12" name="Rezervirano mjesto sadržaja 4"/>
          <p:cNvSpPr txBox="1">
            <a:spLocks/>
          </p:cNvSpPr>
          <p:nvPr/>
        </p:nvSpPr>
        <p:spPr>
          <a:xfrm>
            <a:off x="2173298" y="3964840"/>
            <a:ext cx="129561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= 8</a:t>
            </a:r>
            <a:endParaRPr lang="hr-HR" sz="4000" b="1" dirty="0"/>
          </a:p>
        </p:txBody>
      </p:sp>
      <p:sp>
        <p:nvSpPr>
          <p:cNvPr id="13" name="Rezervirano mjesto sadržaja 4"/>
          <p:cNvSpPr txBox="1">
            <a:spLocks/>
          </p:cNvSpPr>
          <p:nvPr/>
        </p:nvSpPr>
        <p:spPr>
          <a:xfrm>
            <a:off x="5891896" y="1626961"/>
            <a:ext cx="4408261" cy="26930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Provjera:</a:t>
            </a:r>
          </a:p>
          <a:p>
            <a:pPr marL="0" indent="0">
              <a:buNone/>
            </a:pPr>
            <a:r>
              <a:rPr lang="hr-HR" sz="4000" b="1" dirty="0" smtClean="0"/>
              <a:t>x + 2 + 4 = 2 </a:t>
            </a:r>
            <a:r>
              <a:rPr lang="hr-HR" sz="4000" b="1" dirty="0" smtClean="0">
                <a:sym typeface="Symbol" panose="05050102010706020507" pitchFamily="18" charset="2"/>
              </a:rPr>
              <a:t>4 +  32</a:t>
            </a:r>
            <a:endParaRPr lang="hr-HR" sz="4000" b="1" dirty="0" smtClean="0"/>
          </a:p>
          <a:p>
            <a:pPr marL="0" indent="0">
              <a:buNone/>
            </a:pPr>
            <a:r>
              <a:rPr lang="hr-HR" sz="4000" b="1" dirty="0" smtClean="0"/>
              <a:t>8 + 2 + 4 = 2 </a:t>
            </a:r>
            <a:r>
              <a:rPr lang="hr-HR" sz="4000" b="1" dirty="0" smtClean="0">
                <a:sym typeface="Symbol" panose="05050102010706020507" pitchFamily="18" charset="2"/>
              </a:rPr>
              <a:t>4 +  32</a:t>
            </a:r>
            <a:endParaRPr lang="hr-HR" sz="4000" b="1" dirty="0" smtClean="0"/>
          </a:p>
          <a:p>
            <a:pPr marL="0" indent="0">
              <a:buNone/>
            </a:pPr>
            <a:r>
              <a:rPr lang="hr-HR" sz="4000" b="1" dirty="0" smtClean="0"/>
              <a:t>           14 = 14</a:t>
            </a:r>
            <a:endParaRPr lang="hr-HR" sz="4000" b="1" dirty="0"/>
          </a:p>
        </p:txBody>
      </p:sp>
      <p:pic>
        <p:nvPicPr>
          <p:cNvPr id="2050" name="Picture 2" descr="Slikovni rezultat za correct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363" y="4063909"/>
            <a:ext cx="1150711" cy="10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zervirano mjesto sadržaja 4"/>
          <p:cNvSpPr txBox="1">
            <a:spLocks/>
          </p:cNvSpPr>
          <p:nvPr/>
        </p:nvSpPr>
        <p:spPr>
          <a:xfrm>
            <a:off x="1237125" y="2771528"/>
            <a:ext cx="4159245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+ 6 = 14  /+(-6)   </a:t>
            </a:r>
            <a:endParaRPr lang="hr-HR" sz="4000" b="1" dirty="0"/>
          </a:p>
        </p:txBody>
      </p:sp>
      <p:sp>
        <p:nvSpPr>
          <p:cNvPr id="15" name="Rezervirano mjesto sadržaja 4"/>
          <p:cNvSpPr txBox="1">
            <a:spLocks/>
          </p:cNvSpPr>
          <p:nvPr/>
        </p:nvSpPr>
        <p:spPr>
          <a:xfrm>
            <a:off x="284391" y="3318509"/>
            <a:ext cx="4979641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+ 6+(-6) = 14  +(-6)   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119422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12" grpId="0" animBg="1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659" y="3546043"/>
            <a:ext cx="938212" cy="1125854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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5" name="Slika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890" y="2224551"/>
            <a:ext cx="1182278" cy="1184097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52" y="3354690"/>
            <a:ext cx="1182278" cy="1184097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739" y="3296173"/>
            <a:ext cx="1026519" cy="1301129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243" y="2107519"/>
            <a:ext cx="1026519" cy="1301129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054" y="2771335"/>
            <a:ext cx="1618997" cy="1900562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479" y="3354688"/>
            <a:ext cx="1182278" cy="1184097"/>
          </a:xfrm>
          <a:prstGeom prst="rect">
            <a:avLst/>
          </a:prstGeom>
        </p:spPr>
      </p:pic>
      <p:sp>
        <p:nvSpPr>
          <p:cNvPr id="20" name="TekstniOkvir 19"/>
          <p:cNvSpPr txBox="1"/>
          <p:nvPr/>
        </p:nvSpPr>
        <p:spPr>
          <a:xfrm>
            <a:off x="3304880" y="663770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21" name="Slika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883" y="276945"/>
            <a:ext cx="1618997" cy="1900562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951" y="1953547"/>
            <a:ext cx="933362" cy="1496598"/>
          </a:xfrm>
          <a:prstGeom prst="rect">
            <a:avLst/>
          </a:prstGeom>
        </p:spPr>
      </p:pic>
      <p:grpSp>
        <p:nvGrpSpPr>
          <p:cNvPr id="4" name="Grupa 3"/>
          <p:cNvGrpSpPr/>
          <p:nvPr/>
        </p:nvGrpSpPr>
        <p:grpSpPr>
          <a:xfrm>
            <a:off x="0" y="4326186"/>
            <a:ext cx="2478524" cy="1125854"/>
            <a:chOff x="1721644" y="452518"/>
            <a:chExt cx="2478524" cy="1125854"/>
          </a:xfrm>
        </p:grpSpPr>
        <p:sp>
          <p:nvSpPr>
            <p:cNvPr id="23" name="TekstniOkvir 22"/>
            <p:cNvSpPr txBox="1"/>
            <p:nvPr/>
          </p:nvSpPr>
          <p:spPr>
            <a:xfrm>
              <a:off x="2587428" y="661502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</a:t>
              </a:r>
              <a:endParaRPr lang="hr-HR" sz="4000" dirty="0"/>
            </a:p>
          </p:txBody>
        </p:sp>
        <p:pic>
          <p:nvPicPr>
            <p:cNvPr id="24" name="Slika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1644" y="452518"/>
              <a:ext cx="938212" cy="1125854"/>
            </a:xfrm>
            <a:prstGeom prst="rect">
              <a:avLst/>
            </a:prstGeom>
          </p:spPr>
        </p:pic>
        <p:sp>
          <p:nvSpPr>
            <p:cNvPr id="25" name="Pravokutnik 24"/>
            <p:cNvSpPr/>
            <p:nvPr/>
          </p:nvSpPr>
          <p:spPr>
            <a:xfrm>
              <a:off x="2988873" y="579589"/>
              <a:ext cx="112082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4400" dirty="0" smtClean="0"/>
                <a:t>8 </a:t>
              </a:r>
              <a:r>
                <a:rPr lang="hr-HR" sz="4400" dirty="0"/>
                <a:t>kg</a:t>
              </a:r>
            </a:p>
          </p:txBody>
        </p:sp>
      </p:grpSp>
      <p:grpSp>
        <p:nvGrpSpPr>
          <p:cNvPr id="26" name="Grupa 25"/>
          <p:cNvGrpSpPr/>
          <p:nvPr/>
        </p:nvGrpSpPr>
        <p:grpSpPr>
          <a:xfrm>
            <a:off x="1017" y="1869184"/>
            <a:ext cx="2639259" cy="2357976"/>
            <a:chOff x="60270" y="2047615"/>
            <a:chExt cx="2639259" cy="2357976"/>
          </a:xfrm>
        </p:grpSpPr>
        <p:pic>
          <p:nvPicPr>
            <p:cNvPr id="27" name="Slika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2047615"/>
              <a:ext cx="1182278" cy="1184097"/>
            </a:xfrm>
            <a:prstGeom prst="rect">
              <a:avLst/>
            </a:prstGeom>
          </p:spPr>
        </p:pic>
        <p:sp>
          <p:nvSpPr>
            <p:cNvPr id="28" name="TekstniOkvir 27"/>
            <p:cNvSpPr txBox="1"/>
            <p:nvPr/>
          </p:nvSpPr>
          <p:spPr>
            <a:xfrm>
              <a:off x="1048087" y="2193303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4 kg</a:t>
              </a:r>
              <a:endParaRPr lang="hr-HR" sz="4000" dirty="0"/>
            </a:p>
          </p:txBody>
        </p:sp>
        <p:pic>
          <p:nvPicPr>
            <p:cNvPr id="29" name="Slika 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3104462"/>
              <a:ext cx="1026519" cy="1301129"/>
            </a:xfrm>
            <a:prstGeom prst="rect">
              <a:avLst/>
            </a:prstGeom>
          </p:spPr>
        </p:pic>
        <p:sp>
          <p:nvSpPr>
            <p:cNvPr id="30" name="TekstniOkvir 29"/>
            <p:cNvSpPr txBox="1"/>
            <p:nvPr/>
          </p:nvSpPr>
          <p:spPr>
            <a:xfrm>
              <a:off x="1086789" y="3305436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2 kg</a:t>
              </a:r>
              <a:endParaRPr lang="hr-HR" sz="4000" dirty="0"/>
            </a:p>
          </p:txBody>
        </p:sp>
      </p:grpSp>
      <p:sp>
        <p:nvSpPr>
          <p:cNvPr id="50" name="Pravokutnik 49"/>
          <p:cNvSpPr/>
          <p:nvPr/>
        </p:nvSpPr>
        <p:spPr>
          <a:xfrm>
            <a:off x="3584895" y="590685"/>
            <a:ext cx="4074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x</a:t>
            </a:r>
            <a:endParaRPr lang="hr-HR" sz="4000" dirty="0"/>
          </a:p>
        </p:txBody>
      </p:sp>
      <p:sp>
        <p:nvSpPr>
          <p:cNvPr id="52" name="Pravokutnik 51"/>
          <p:cNvSpPr/>
          <p:nvPr/>
        </p:nvSpPr>
        <p:spPr>
          <a:xfrm>
            <a:off x="4128398" y="4477454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i="1" dirty="0" smtClean="0">
                <a:solidFill>
                  <a:srgbClr val="FF0000"/>
                </a:solidFill>
              </a:rPr>
              <a:t>x</a:t>
            </a:r>
            <a:endParaRPr lang="hr-HR" sz="4000" b="1" i="1" dirty="0">
              <a:solidFill>
                <a:srgbClr val="FF0000"/>
              </a:solidFill>
            </a:endParaRPr>
          </a:p>
        </p:txBody>
      </p:sp>
      <p:sp>
        <p:nvSpPr>
          <p:cNvPr id="53" name="Pravokutnik 52"/>
          <p:cNvSpPr/>
          <p:nvPr/>
        </p:nvSpPr>
        <p:spPr>
          <a:xfrm>
            <a:off x="2624328" y="2969197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8 </a:t>
            </a:r>
            <a:r>
              <a:rPr lang="hr-HR" sz="4000" dirty="0"/>
              <a:t>kg</a:t>
            </a:r>
          </a:p>
        </p:txBody>
      </p:sp>
      <p:sp>
        <p:nvSpPr>
          <p:cNvPr id="54" name="Pravokutnik 53"/>
          <p:cNvSpPr/>
          <p:nvPr/>
        </p:nvSpPr>
        <p:spPr>
          <a:xfrm>
            <a:off x="7009161" y="4293223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4 </a:t>
            </a:r>
            <a:r>
              <a:rPr lang="hr-HR" sz="4000" dirty="0"/>
              <a:t>kg</a:t>
            </a:r>
          </a:p>
        </p:txBody>
      </p:sp>
      <p:sp>
        <p:nvSpPr>
          <p:cNvPr id="55" name="Pravokutnik 54"/>
          <p:cNvSpPr/>
          <p:nvPr/>
        </p:nvSpPr>
        <p:spPr>
          <a:xfrm>
            <a:off x="8145503" y="4243360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4 </a:t>
            </a:r>
            <a:r>
              <a:rPr lang="hr-HR" sz="4000" dirty="0"/>
              <a:t>kg</a:t>
            </a:r>
          </a:p>
        </p:txBody>
      </p:sp>
      <p:sp>
        <p:nvSpPr>
          <p:cNvPr id="56" name="Pravokutnik 55"/>
          <p:cNvSpPr/>
          <p:nvPr/>
        </p:nvSpPr>
        <p:spPr>
          <a:xfrm>
            <a:off x="6535425" y="2499730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4 </a:t>
            </a:r>
            <a:r>
              <a:rPr lang="hr-HR" sz="4000" dirty="0"/>
              <a:t>kg</a:t>
            </a:r>
          </a:p>
        </p:txBody>
      </p:sp>
      <p:sp>
        <p:nvSpPr>
          <p:cNvPr id="57" name="Pravokutnik 56"/>
          <p:cNvSpPr/>
          <p:nvPr/>
        </p:nvSpPr>
        <p:spPr>
          <a:xfrm>
            <a:off x="9406449" y="4205476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2 </a:t>
            </a:r>
            <a:r>
              <a:rPr lang="hr-HR" sz="4000" dirty="0"/>
              <a:t>kg</a:t>
            </a:r>
          </a:p>
        </p:txBody>
      </p:sp>
      <p:sp>
        <p:nvSpPr>
          <p:cNvPr id="58" name="Pravokutnik 57"/>
          <p:cNvSpPr/>
          <p:nvPr/>
        </p:nvSpPr>
        <p:spPr>
          <a:xfrm>
            <a:off x="9464476" y="1768876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2 </a:t>
            </a:r>
            <a:r>
              <a:rPr lang="hr-HR" sz="4000" dirty="0"/>
              <a:t>kg</a:t>
            </a:r>
          </a:p>
        </p:txBody>
      </p:sp>
      <p:sp>
        <p:nvSpPr>
          <p:cNvPr id="59" name="Pravokutnik 58"/>
          <p:cNvSpPr/>
          <p:nvPr/>
        </p:nvSpPr>
        <p:spPr>
          <a:xfrm>
            <a:off x="4798682" y="676985"/>
            <a:ext cx="4335959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hr-HR" sz="4000" b="1" dirty="0" smtClean="0"/>
              <a:t>x + 8 = 3</a:t>
            </a:r>
            <a:r>
              <a:rPr lang="hr-HR" sz="4000" b="1" dirty="0" smtClean="0">
                <a:sym typeface="Symbol" panose="05050102010706020507" pitchFamily="18" charset="2"/>
              </a:rPr>
              <a:t>4 + 22 + 5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57360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50" y="120134"/>
            <a:ext cx="7810500" cy="6248400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2863723" y="3561834"/>
            <a:ext cx="18710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/>
              <a:t>3 + 2 </a:t>
            </a:r>
          </a:p>
        </p:txBody>
      </p:sp>
      <p:sp>
        <p:nvSpPr>
          <p:cNvPr id="9" name="Pravokutnik 8"/>
          <p:cNvSpPr/>
          <p:nvPr/>
        </p:nvSpPr>
        <p:spPr>
          <a:xfrm>
            <a:off x="8421657" y="3561834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/>
              <a:t>5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3556513" y="650637"/>
            <a:ext cx="5810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ym typeface="Symbol" panose="05050102010706020507" pitchFamily="18" charset="2"/>
              </a:rPr>
              <a:t>lijeva strana </a:t>
            </a:r>
            <a:r>
              <a:rPr lang="hr-HR" sz="4000" dirty="0" smtClean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hr-HR" sz="4000" dirty="0" smtClean="0">
                <a:sym typeface="Symbol" panose="05050102010706020507" pitchFamily="18" charset="2"/>
              </a:rPr>
              <a:t>desna strana</a:t>
            </a:r>
            <a:endParaRPr lang="hr-HR" sz="4000" dirty="0"/>
          </a:p>
        </p:txBody>
      </p:sp>
      <p:sp>
        <p:nvSpPr>
          <p:cNvPr id="11" name="Pravokutnik 10"/>
          <p:cNvSpPr/>
          <p:nvPr/>
        </p:nvSpPr>
        <p:spPr>
          <a:xfrm>
            <a:off x="254995" y="81250"/>
            <a:ext cx="3544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JEDNAKOST</a:t>
            </a:r>
            <a:endParaRPr lang="hr-H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315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ačić s crtom 2 2"/>
          <p:cNvSpPr/>
          <p:nvPr/>
        </p:nvSpPr>
        <p:spPr>
          <a:xfrm flipH="1">
            <a:off x="1868044" y="2159711"/>
            <a:ext cx="610507" cy="6502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756"/>
              <a:gd name="adj6" fmla="val -229505"/>
            </a:avLst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4391" y="421898"/>
            <a:ext cx="10515600" cy="1325563"/>
          </a:xfrm>
        </p:spPr>
        <p:txBody>
          <a:bodyPr/>
          <a:lstStyle/>
          <a:p>
            <a:r>
              <a:rPr lang="hr-HR" dirty="0" smtClean="0"/>
              <a:t>4) Riješi jednadžbu:</a:t>
            </a:r>
            <a:endParaRPr lang="hr-HR" dirty="0"/>
          </a:p>
        </p:txBody>
      </p:sp>
      <p:pic>
        <p:nvPicPr>
          <p:cNvPr id="4" name="Picture 4" descr="Slikovni rezultat za notebook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964" y="365125"/>
            <a:ext cx="1261836" cy="126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693400" y="1549243"/>
            <a:ext cx="44947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r-HR" sz="4000" b="1" dirty="0" smtClean="0"/>
              <a:t>x + 8 = 3</a:t>
            </a:r>
            <a:r>
              <a:rPr lang="hr-HR" sz="4000" b="1" dirty="0" smtClean="0">
                <a:sym typeface="Symbol" panose="05050102010706020507" pitchFamily="18" charset="2"/>
              </a:rPr>
              <a:t>4 + 22 + 5</a:t>
            </a:r>
            <a:endParaRPr lang="hr-HR" sz="4000" b="1" dirty="0"/>
          </a:p>
        </p:txBody>
      </p:sp>
      <p:sp>
        <p:nvSpPr>
          <p:cNvPr id="6" name="Rezervirano mjesto sadržaja 4"/>
          <p:cNvSpPr txBox="1">
            <a:spLocks/>
          </p:cNvSpPr>
          <p:nvPr/>
        </p:nvSpPr>
        <p:spPr>
          <a:xfrm>
            <a:off x="1318087" y="2198468"/>
            <a:ext cx="3545115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+ 8 = 21     </a:t>
            </a:r>
            <a:endParaRPr lang="hr-HR" sz="4000" b="1" dirty="0"/>
          </a:p>
        </p:txBody>
      </p:sp>
      <p:sp>
        <p:nvSpPr>
          <p:cNvPr id="12" name="Rezervirano mjesto sadržaja 4"/>
          <p:cNvSpPr txBox="1">
            <a:spLocks/>
          </p:cNvSpPr>
          <p:nvPr/>
        </p:nvSpPr>
        <p:spPr>
          <a:xfrm>
            <a:off x="2173297" y="3964840"/>
            <a:ext cx="154235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= 13</a:t>
            </a:r>
            <a:endParaRPr lang="hr-HR" sz="4000" b="1" dirty="0"/>
          </a:p>
        </p:txBody>
      </p:sp>
      <p:sp>
        <p:nvSpPr>
          <p:cNvPr id="13" name="Rezervirano mjesto sadržaja 4"/>
          <p:cNvSpPr txBox="1">
            <a:spLocks/>
          </p:cNvSpPr>
          <p:nvPr/>
        </p:nvSpPr>
        <p:spPr>
          <a:xfrm>
            <a:off x="5891896" y="1626961"/>
            <a:ext cx="4655013" cy="26930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Provjera:</a:t>
            </a:r>
          </a:p>
          <a:p>
            <a:pPr marL="0" indent="0">
              <a:buNone/>
            </a:pPr>
            <a:r>
              <a:rPr lang="hr-HR" sz="4000" b="1" dirty="0" smtClean="0"/>
              <a:t>  x + 8 = 3</a:t>
            </a:r>
            <a:r>
              <a:rPr lang="hr-HR" sz="4000" b="1" dirty="0" smtClean="0">
                <a:sym typeface="Symbol" panose="05050102010706020507" pitchFamily="18" charset="2"/>
              </a:rPr>
              <a:t>4 + 22 + 5</a:t>
            </a:r>
            <a:endParaRPr lang="hr-HR" sz="4000" b="1" dirty="0" smtClean="0"/>
          </a:p>
          <a:p>
            <a:pPr marL="0" indent="0">
              <a:buNone/>
            </a:pPr>
            <a:r>
              <a:rPr lang="hr-HR" sz="4000" b="1" dirty="0" smtClean="0"/>
              <a:t>13 + 8 = 3</a:t>
            </a:r>
            <a:r>
              <a:rPr lang="hr-HR" sz="4000" b="1" dirty="0" smtClean="0">
                <a:sym typeface="Symbol" panose="05050102010706020507" pitchFamily="18" charset="2"/>
              </a:rPr>
              <a:t>4 + 22 + 5</a:t>
            </a:r>
            <a:endParaRPr lang="hr-HR" sz="4000" b="1" dirty="0" smtClean="0"/>
          </a:p>
          <a:p>
            <a:pPr marL="0" indent="0">
              <a:buNone/>
            </a:pPr>
            <a:r>
              <a:rPr lang="hr-HR" sz="4000" b="1" dirty="0" smtClean="0"/>
              <a:t>           21 = 21</a:t>
            </a:r>
            <a:endParaRPr lang="hr-HR" sz="4000" b="1" dirty="0"/>
          </a:p>
        </p:txBody>
      </p:sp>
      <p:pic>
        <p:nvPicPr>
          <p:cNvPr id="2050" name="Picture 2" descr="Slikovni rezultat za correct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363" y="4063909"/>
            <a:ext cx="1150711" cy="10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zervirano mjesto sadržaja 4"/>
          <p:cNvSpPr txBox="1">
            <a:spLocks/>
          </p:cNvSpPr>
          <p:nvPr/>
        </p:nvSpPr>
        <p:spPr>
          <a:xfrm>
            <a:off x="1237125" y="2771528"/>
            <a:ext cx="4159245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+ 8 = 21  /+(-8)   </a:t>
            </a:r>
            <a:endParaRPr lang="hr-HR" sz="4000" b="1" dirty="0"/>
          </a:p>
        </p:txBody>
      </p:sp>
      <p:sp>
        <p:nvSpPr>
          <p:cNvPr id="15" name="Rezervirano mjesto sadržaja 4"/>
          <p:cNvSpPr txBox="1">
            <a:spLocks/>
          </p:cNvSpPr>
          <p:nvPr/>
        </p:nvSpPr>
        <p:spPr>
          <a:xfrm>
            <a:off x="284391" y="3318509"/>
            <a:ext cx="4979641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+ 8+(-8) = 21  +(-8)   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395559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12" grpId="0" animBg="1"/>
      <p:bldP spid="14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90659"/>
            <a:ext cx="7810500" cy="62484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536" y="3521148"/>
            <a:ext cx="938212" cy="1125854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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Slika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271" y="1734009"/>
            <a:ext cx="1026519" cy="1301129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033" y="3035138"/>
            <a:ext cx="1618997" cy="1900562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037" y="3035138"/>
            <a:ext cx="1618997" cy="1900562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688" y="1691462"/>
            <a:ext cx="762790" cy="1160950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540" y="3521148"/>
            <a:ext cx="938212" cy="1125854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285" y="3521148"/>
            <a:ext cx="938212" cy="1125854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412" y="2472211"/>
            <a:ext cx="938212" cy="1125854"/>
          </a:xfrm>
          <a:prstGeom prst="rect">
            <a:avLst/>
          </a:prstGeom>
        </p:spPr>
      </p:pic>
      <p:pic>
        <p:nvPicPr>
          <p:cNvPr id="23" name="Slika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638" y="369229"/>
            <a:ext cx="762790" cy="1160950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2587428" y="661502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24" name="Slika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310" y="3061383"/>
            <a:ext cx="521284" cy="831948"/>
          </a:xfrm>
          <a:prstGeom prst="rect">
            <a:avLst/>
          </a:prstGeom>
        </p:spPr>
      </p:pic>
      <p:sp>
        <p:nvSpPr>
          <p:cNvPr id="25" name="TekstniOkvir 24"/>
          <p:cNvSpPr txBox="1"/>
          <p:nvPr/>
        </p:nvSpPr>
        <p:spPr>
          <a:xfrm>
            <a:off x="825482" y="2279375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 </a:t>
            </a:r>
            <a:r>
              <a:rPr lang="hr-HR" sz="3200" dirty="0" smtClean="0"/>
              <a:t>8 kg</a:t>
            </a:r>
          </a:p>
        </p:txBody>
      </p:sp>
      <p:pic>
        <p:nvPicPr>
          <p:cNvPr id="26" name="Slika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57" y="2054587"/>
            <a:ext cx="938212" cy="1125854"/>
          </a:xfrm>
          <a:prstGeom prst="rect">
            <a:avLst/>
          </a:prstGeom>
        </p:spPr>
      </p:pic>
      <p:grpSp>
        <p:nvGrpSpPr>
          <p:cNvPr id="28" name="Grupa 27"/>
          <p:cNvGrpSpPr/>
          <p:nvPr/>
        </p:nvGrpSpPr>
        <p:grpSpPr>
          <a:xfrm>
            <a:off x="-3057" y="3359635"/>
            <a:ext cx="2639259" cy="2227776"/>
            <a:chOff x="60270" y="2177815"/>
            <a:chExt cx="2639259" cy="2227776"/>
          </a:xfrm>
        </p:grpSpPr>
        <p:sp>
          <p:nvSpPr>
            <p:cNvPr id="30" name="TekstniOkvir 29"/>
            <p:cNvSpPr txBox="1"/>
            <p:nvPr/>
          </p:nvSpPr>
          <p:spPr>
            <a:xfrm>
              <a:off x="932228" y="2177815"/>
              <a:ext cx="16514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3200" dirty="0" smtClean="0"/>
                <a:t>= 13 kg</a:t>
              </a:r>
              <a:endParaRPr lang="hr-HR" sz="3200" dirty="0"/>
            </a:p>
          </p:txBody>
        </p:sp>
        <p:pic>
          <p:nvPicPr>
            <p:cNvPr id="31" name="Slika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3104462"/>
              <a:ext cx="1026519" cy="1301129"/>
            </a:xfrm>
            <a:prstGeom prst="rect">
              <a:avLst/>
            </a:prstGeom>
          </p:spPr>
        </p:pic>
        <p:sp>
          <p:nvSpPr>
            <p:cNvPr id="32" name="TekstniOkvir 31"/>
            <p:cNvSpPr txBox="1"/>
            <p:nvPr/>
          </p:nvSpPr>
          <p:spPr>
            <a:xfrm>
              <a:off x="1086789" y="3305436"/>
              <a:ext cx="16127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3200" dirty="0" smtClean="0"/>
                <a:t>= 2 kg</a:t>
              </a:r>
              <a:endParaRPr lang="hr-HR" sz="3200" dirty="0"/>
            </a:p>
          </p:txBody>
        </p:sp>
      </p:grpSp>
      <p:pic>
        <p:nvPicPr>
          <p:cNvPr id="33" name="Slika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016" y="3262354"/>
            <a:ext cx="1096500" cy="1287196"/>
          </a:xfrm>
          <a:prstGeom prst="rect">
            <a:avLst/>
          </a:prstGeom>
        </p:spPr>
      </p:pic>
      <p:sp>
        <p:nvSpPr>
          <p:cNvPr id="47" name="Pravokutnik 46"/>
          <p:cNvSpPr/>
          <p:nvPr/>
        </p:nvSpPr>
        <p:spPr>
          <a:xfrm>
            <a:off x="2895834" y="632132"/>
            <a:ext cx="4074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x</a:t>
            </a:r>
            <a:endParaRPr lang="hr-HR" sz="4000" dirty="0"/>
          </a:p>
        </p:txBody>
      </p:sp>
      <p:sp>
        <p:nvSpPr>
          <p:cNvPr id="48" name="Pravokutnik 47"/>
          <p:cNvSpPr/>
          <p:nvPr/>
        </p:nvSpPr>
        <p:spPr>
          <a:xfrm>
            <a:off x="2528523" y="4592931"/>
            <a:ext cx="1293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13 </a:t>
            </a:r>
            <a:r>
              <a:rPr lang="hr-HR" sz="4000" dirty="0"/>
              <a:t>kg</a:t>
            </a:r>
          </a:p>
        </p:txBody>
      </p:sp>
      <p:sp>
        <p:nvSpPr>
          <p:cNvPr id="51" name="Pravokutnik 50"/>
          <p:cNvSpPr/>
          <p:nvPr/>
        </p:nvSpPr>
        <p:spPr>
          <a:xfrm>
            <a:off x="3983437" y="4577481"/>
            <a:ext cx="1293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13 </a:t>
            </a:r>
            <a:r>
              <a:rPr lang="hr-HR" sz="4000" dirty="0"/>
              <a:t>kg</a:t>
            </a:r>
          </a:p>
        </p:txBody>
      </p:sp>
      <p:sp>
        <p:nvSpPr>
          <p:cNvPr id="52" name="Pravokutnik 51"/>
          <p:cNvSpPr/>
          <p:nvPr/>
        </p:nvSpPr>
        <p:spPr>
          <a:xfrm>
            <a:off x="2315989" y="1486476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2 </a:t>
            </a:r>
            <a:r>
              <a:rPr lang="hr-HR" sz="4000" dirty="0"/>
              <a:t>kg</a:t>
            </a:r>
          </a:p>
        </p:txBody>
      </p:sp>
      <p:sp>
        <p:nvSpPr>
          <p:cNvPr id="53" name="Pravokutnik 52"/>
          <p:cNvSpPr/>
          <p:nvPr/>
        </p:nvSpPr>
        <p:spPr>
          <a:xfrm>
            <a:off x="7096279" y="4482001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8 </a:t>
            </a:r>
            <a:r>
              <a:rPr lang="hr-HR" sz="4000" dirty="0"/>
              <a:t>kg</a:t>
            </a:r>
          </a:p>
        </p:txBody>
      </p:sp>
      <p:sp>
        <p:nvSpPr>
          <p:cNvPr id="54" name="Pravokutnik 53"/>
          <p:cNvSpPr/>
          <p:nvPr/>
        </p:nvSpPr>
        <p:spPr>
          <a:xfrm>
            <a:off x="8214748" y="4482001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8 </a:t>
            </a:r>
            <a:r>
              <a:rPr lang="hr-HR" sz="4000" dirty="0"/>
              <a:t>kg</a:t>
            </a:r>
          </a:p>
        </p:txBody>
      </p:sp>
      <p:sp>
        <p:nvSpPr>
          <p:cNvPr id="57" name="Pravokutnik 56"/>
          <p:cNvSpPr/>
          <p:nvPr/>
        </p:nvSpPr>
        <p:spPr>
          <a:xfrm>
            <a:off x="9304766" y="4475774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8 </a:t>
            </a:r>
            <a:r>
              <a:rPr lang="hr-HR" sz="4000" dirty="0"/>
              <a:t>kg</a:t>
            </a:r>
          </a:p>
        </p:txBody>
      </p:sp>
      <p:sp>
        <p:nvSpPr>
          <p:cNvPr id="58" name="Pravokutnik 57"/>
          <p:cNvSpPr/>
          <p:nvPr/>
        </p:nvSpPr>
        <p:spPr>
          <a:xfrm>
            <a:off x="8591007" y="2637212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8 </a:t>
            </a:r>
            <a:r>
              <a:rPr lang="hr-HR" sz="4000" dirty="0"/>
              <a:t>kg</a:t>
            </a:r>
          </a:p>
        </p:txBody>
      </p:sp>
      <p:sp>
        <p:nvSpPr>
          <p:cNvPr id="59" name="Pravokutnik 58"/>
          <p:cNvSpPr/>
          <p:nvPr/>
        </p:nvSpPr>
        <p:spPr>
          <a:xfrm>
            <a:off x="3990014" y="1572145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i="1" dirty="0" smtClean="0">
                <a:solidFill>
                  <a:srgbClr val="FF0000"/>
                </a:solidFill>
              </a:rPr>
              <a:t>x</a:t>
            </a:r>
            <a:endParaRPr lang="hr-HR" sz="4000" b="1" i="1" dirty="0">
              <a:solidFill>
                <a:srgbClr val="FF0000"/>
              </a:solidFill>
            </a:endParaRPr>
          </a:p>
        </p:txBody>
      </p:sp>
      <p:sp>
        <p:nvSpPr>
          <p:cNvPr id="60" name="Pravokutnik 59"/>
          <p:cNvSpPr/>
          <p:nvPr/>
        </p:nvSpPr>
        <p:spPr>
          <a:xfrm>
            <a:off x="3486162" y="576796"/>
            <a:ext cx="3692036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hr-HR" sz="4000" b="1" dirty="0" smtClean="0"/>
              <a:t>x + 2 + 2</a:t>
            </a:r>
            <a:r>
              <a:rPr lang="hr-HR" sz="4000" b="1" dirty="0" smtClean="0">
                <a:sym typeface="Symbol" panose="05050102010706020507" pitchFamily="18" charset="2"/>
              </a:rPr>
              <a:t>13</a:t>
            </a:r>
            <a:r>
              <a:rPr lang="hr-HR" sz="4000" b="1" dirty="0" smtClean="0"/>
              <a:t> = 8</a:t>
            </a:r>
            <a:r>
              <a:rPr lang="hr-HR" sz="4000" b="1" dirty="0" smtClean="0">
                <a:sym typeface="Symbol" panose="05050102010706020507" pitchFamily="18" charset="2"/>
              </a:rPr>
              <a:t>4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229046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1" grpId="0"/>
      <p:bldP spid="52" grpId="0"/>
      <p:bldP spid="53" grpId="0"/>
      <p:bldP spid="54" grpId="0"/>
      <p:bldP spid="57" grpId="0"/>
      <p:bldP spid="58" grpId="0"/>
      <p:bldP spid="59" grpId="0"/>
      <p:bldP spid="6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ačić s crtom 2 2"/>
          <p:cNvSpPr/>
          <p:nvPr/>
        </p:nvSpPr>
        <p:spPr>
          <a:xfrm flipH="1">
            <a:off x="2173296" y="2244522"/>
            <a:ext cx="1005332" cy="6502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988"/>
              <a:gd name="adj6" fmla="val -171756"/>
            </a:avLst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4391" y="421898"/>
            <a:ext cx="10515600" cy="1325563"/>
          </a:xfrm>
        </p:spPr>
        <p:txBody>
          <a:bodyPr/>
          <a:lstStyle/>
          <a:p>
            <a:r>
              <a:rPr lang="hr-HR" dirty="0" smtClean="0"/>
              <a:t>5) Riješi jednadžbu:</a:t>
            </a:r>
            <a:endParaRPr lang="hr-HR" dirty="0"/>
          </a:p>
        </p:txBody>
      </p:sp>
      <p:pic>
        <p:nvPicPr>
          <p:cNvPr id="4" name="Picture 4" descr="Slikovni rezultat za notebook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964" y="365125"/>
            <a:ext cx="1261836" cy="126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693400" y="1549243"/>
            <a:ext cx="44947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r-HR" sz="4000" b="1" dirty="0" smtClean="0"/>
              <a:t>x + 2 + 2</a:t>
            </a:r>
            <a:r>
              <a:rPr lang="hr-HR" sz="4000" b="1" dirty="0" smtClean="0">
                <a:sym typeface="Symbol" panose="05050102010706020507" pitchFamily="18" charset="2"/>
              </a:rPr>
              <a:t>13</a:t>
            </a:r>
            <a:r>
              <a:rPr lang="hr-HR" sz="4000" b="1" dirty="0" smtClean="0"/>
              <a:t> = 8</a:t>
            </a:r>
            <a:r>
              <a:rPr lang="hr-HR" sz="4000" b="1" dirty="0" smtClean="0">
                <a:sym typeface="Symbol" panose="05050102010706020507" pitchFamily="18" charset="2"/>
              </a:rPr>
              <a:t>4</a:t>
            </a:r>
            <a:endParaRPr lang="hr-HR" sz="4000" b="1" dirty="0"/>
          </a:p>
        </p:txBody>
      </p:sp>
      <p:sp>
        <p:nvSpPr>
          <p:cNvPr id="6" name="Rezervirano mjesto sadržaja 4"/>
          <p:cNvSpPr txBox="1">
            <a:spLocks/>
          </p:cNvSpPr>
          <p:nvPr/>
        </p:nvSpPr>
        <p:spPr>
          <a:xfrm>
            <a:off x="1718917" y="2298090"/>
            <a:ext cx="3545115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+ 28 = 32     </a:t>
            </a:r>
            <a:endParaRPr lang="hr-HR" sz="4000" b="1" dirty="0"/>
          </a:p>
        </p:txBody>
      </p:sp>
      <p:sp>
        <p:nvSpPr>
          <p:cNvPr id="12" name="Rezervirano mjesto sadržaja 4"/>
          <p:cNvSpPr txBox="1">
            <a:spLocks/>
          </p:cNvSpPr>
          <p:nvPr/>
        </p:nvSpPr>
        <p:spPr>
          <a:xfrm>
            <a:off x="2940788" y="4571864"/>
            <a:ext cx="154235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= 4</a:t>
            </a:r>
            <a:endParaRPr lang="hr-HR" sz="4000" b="1" dirty="0"/>
          </a:p>
        </p:txBody>
      </p:sp>
      <p:sp>
        <p:nvSpPr>
          <p:cNvPr id="13" name="Rezervirano mjesto sadržaja 4"/>
          <p:cNvSpPr txBox="1">
            <a:spLocks/>
          </p:cNvSpPr>
          <p:nvPr/>
        </p:nvSpPr>
        <p:spPr>
          <a:xfrm>
            <a:off x="6599357" y="1626961"/>
            <a:ext cx="4655013" cy="26930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Provjera:</a:t>
            </a:r>
          </a:p>
          <a:p>
            <a:pPr marL="0" indent="0">
              <a:buNone/>
            </a:pPr>
            <a:r>
              <a:rPr lang="hr-HR" sz="4000" b="1" dirty="0" smtClean="0"/>
              <a:t>  x + 2 + 2</a:t>
            </a:r>
            <a:r>
              <a:rPr lang="hr-HR" sz="4000" b="1" dirty="0" smtClean="0">
                <a:sym typeface="Symbol" panose="05050102010706020507" pitchFamily="18" charset="2"/>
              </a:rPr>
              <a:t>13</a:t>
            </a:r>
            <a:r>
              <a:rPr lang="hr-HR" sz="4000" b="1" dirty="0" smtClean="0"/>
              <a:t> = 8</a:t>
            </a:r>
            <a:r>
              <a:rPr lang="hr-HR" sz="4000" b="1" dirty="0" smtClean="0">
                <a:sym typeface="Symbol" panose="05050102010706020507" pitchFamily="18" charset="2"/>
              </a:rPr>
              <a:t>4</a:t>
            </a:r>
            <a:endParaRPr lang="hr-HR" sz="4000" b="1" dirty="0" smtClean="0"/>
          </a:p>
          <a:p>
            <a:pPr marL="0" indent="0">
              <a:buNone/>
            </a:pPr>
            <a:r>
              <a:rPr lang="hr-HR" sz="4000" b="1" dirty="0" smtClean="0"/>
              <a:t>  4 + 2 + 2</a:t>
            </a:r>
            <a:r>
              <a:rPr lang="hr-HR" sz="4000" b="1" dirty="0" smtClean="0">
                <a:sym typeface="Symbol" panose="05050102010706020507" pitchFamily="18" charset="2"/>
              </a:rPr>
              <a:t>13</a:t>
            </a:r>
            <a:r>
              <a:rPr lang="hr-HR" sz="4000" b="1" dirty="0" smtClean="0"/>
              <a:t> = 8</a:t>
            </a:r>
            <a:r>
              <a:rPr lang="hr-HR" sz="4000" b="1" dirty="0" smtClean="0">
                <a:sym typeface="Symbol" panose="05050102010706020507" pitchFamily="18" charset="2"/>
              </a:rPr>
              <a:t>4</a:t>
            </a:r>
            <a:endParaRPr lang="hr-HR" sz="4000" b="1" dirty="0" smtClean="0"/>
          </a:p>
          <a:p>
            <a:pPr marL="0" indent="0">
              <a:buNone/>
            </a:pPr>
            <a:r>
              <a:rPr lang="hr-HR" sz="4000" b="1" dirty="0" smtClean="0"/>
              <a:t>                  32 = 32</a:t>
            </a:r>
            <a:endParaRPr lang="hr-HR" sz="4000" b="1" dirty="0"/>
          </a:p>
        </p:txBody>
      </p:sp>
      <p:pic>
        <p:nvPicPr>
          <p:cNvPr id="2050" name="Picture 2" descr="Slikovni rezultat za correct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63" y="3922086"/>
            <a:ext cx="1150711" cy="10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zervirano mjesto sadržaja 4"/>
          <p:cNvSpPr txBox="1">
            <a:spLocks/>
          </p:cNvSpPr>
          <p:nvPr/>
        </p:nvSpPr>
        <p:spPr>
          <a:xfrm>
            <a:off x="1718917" y="3046937"/>
            <a:ext cx="4741750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+ 28 = 32  /+(-28)   </a:t>
            </a:r>
            <a:endParaRPr lang="hr-HR" sz="4000" b="1" dirty="0"/>
          </a:p>
        </p:txBody>
      </p:sp>
      <p:sp>
        <p:nvSpPr>
          <p:cNvPr id="15" name="Rezervirano mjesto sadržaja 4"/>
          <p:cNvSpPr txBox="1">
            <a:spLocks/>
          </p:cNvSpPr>
          <p:nvPr/>
        </p:nvSpPr>
        <p:spPr>
          <a:xfrm>
            <a:off x="463489" y="3823017"/>
            <a:ext cx="5430278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+ 28+(-28) = 32  +(-28)   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272464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12" grpId="0" animBg="1"/>
      <p:bldP spid="14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35109"/>
            <a:ext cx="7810500" cy="6248400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282261" y="312886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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Slika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849" y="3316459"/>
            <a:ext cx="1026519" cy="1301129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2767021" y="611188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17" name="Slika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038" y="3461860"/>
            <a:ext cx="1315167" cy="1543892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519" y="3461860"/>
            <a:ext cx="1315167" cy="1543892"/>
          </a:xfrm>
          <a:prstGeom prst="rect">
            <a:avLst/>
          </a:prstGeom>
        </p:spPr>
      </p:pic>
      <p:pic>
        <p:nvPicPr>
          <p:cNvPr id="24" name="Slika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187" y="3474268"/>
            <a:ext cx="1315167" cy="1543892"/>
          </a:xfrm>
          <a:prstGeom prst="rect">
            <a:avLst/>
          </a:prstGeom>
        </p:spPr>
      </p:pic>
      <p:pic>
        <p:nvPicPr>
          <p:cNvPr id="26" name="Slika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426" y="2443984"/>
            <a:ext cx="762790" cy="116095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692" y="2445888"/>
            <a:ext cx="2105025" cy="2171700"/>
          </a:xfrm>
          <a:prstGeom prst="rect">
            <a:avLst/>
          </a:prstGeom>
        </p:spPr>
      </p:pic>
      <p:pic>
        <p:nvPicPr>
          <p:cNvPr id="27" name="Slika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371" y="384498"/>
            <a:ext cx="1382641" cy="1426435"/>
          </a:xfrm>
          <a:prstGeom prst="rect">
            <a:avLst/>
          </a:prstGeom>
        </p:spPr>
      </p:pic>
      <p:pic>
        <p:nvPicPr>
          <p:cNvPr id="28" name="Slika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16" y="2035140"/>
            <a:ext cx="933362" cy="1496598"/>
          </a:xfrm>
          <a:prstGeom prst="rect">
            <a:avLst/>
          </a:prstGeom>
        </p:spPr>
      </p:pic>
      <p:pic>
        <p:nvPicPr>
          <p:cNvPr id="29" name="Slika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3812" y="2332831"/>
            <a:ext cx="712039" cy="1141437"/>
          </a:xfrm>
          <a:prstGeom prst="rect">
            <a:avLst/>
          </a:prstGeom>
        </p:spPr>
      </p:pic>
      <p:sp>
        <p:nvSpPr>
          <p:cNvPr id="31" name="Pravokutnik 30"/>
          <p:cNvSpPr/>
          <p:nvPr/>
        </p:nvSpPr>
        <p:spPr>
          <a:xfrm>
            <a:off x="842313" y="2239919"/>
            <a:ext cx="15295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= 3 </a:t>
            </a:r>
            <a:r>
              <a:rPr lang="hr-HR" sz="4400" dirty="0"/>
              <a:t>kg</a:t>
            </a:r>
          </a:p>
        </p:txBody>
      </p:sp>
      <p:grpSp>
        <p:nvGrpSpPr>
          <p:cNvPr id="32" name="Grupa 31"/>
          <p:cNvGrpSpPr/>
          <p:nvPr/>
        </p:nvGrpSpPr>
        <p:grpSpPr>
          <a:xfrm>
            <a:off x="-3057" y="3389425"/>
            <a:ext cx="2639259" cy="2197986"/>
            <a:chOff x="60270" y="2207605"/>
            <a:chExt cx="2639259" cy="2197986"/>
          </a:xfrm>
        </p:grpSpPr>
        <p:sp>
          <p:nvSpPr>
            <p:cNvPr id="33" name="TekstniOkvir 32"/>
            <p:cNvSpPr txBox="1"/>
            <p:nvPr/>
          </p:nvSpPr>
          <p:spPr>
            <a:xfrm>
              <a:off x="919024" y="2207605"/>
              <a:ext cx="16514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13 kg</a:t>
              </a:r>
              <a:endParaRPr lang="hr-HR" sz="4000" dirty="0"/>
            </a:p>
          </p:txBody>
        </p:sp>
        <p:pic>
          <p:nvPicPr>
            <p:cNvPr id="34" name="Slika 3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3104462"/>
              <a:ext cx="1026519" cy="1301129"/>
            </a:xfrm>
            <a:prstGeom prst="rect">
              <a:avLst/>
            </a:prstGeom>
          </p:spPr>
        </p:pic>
        <p:sp>
          <p:nvSpPr>
            <p:cNvPr id="35" name="TekstniOkvir 34"/>
            <p:cNvSpPr txBox="1"/>
            <p:nvPr/>
          </p:nvSpPr>
          <p:spPr>
            <a:xfrm>
              <a:off x="1086789" y="3305436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2 kg</a:t>
              </a:r>
              <a:endParaRPr lang="hr-HR" sz="4000" dirty="0"/>
            </a:p>
          </p:txBody>
        </p:sp>
      </p:grpSp>
      <p:pic>
        <p:nvPicPr>
          <p:cNvPr id="36" name="Slika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016" y="3262354"/>
            <a:ext cx="1096500" cy="1287196"/>
          </a:xfrm>
          <a:prstGeom prst="rect">
            <a:avLst/>
          </a:prstGeom>
        </p:spPr>
      </p:pic>
      <p:pic>
        <p:nvPicPr>
          <p:cNvPr id="37" name="Slika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6" y="1838530"/>
            <a:ext cx="762790" cy="1160950"/>
          </a:xfrm>
          <a:prstGeom prst="rect">
            <a:avLst/>
          </a:prstGeom>
        </p:spPr>
      </p:pic>
      <p:sp>
        <p:nvSpPr>
          <p:cNvPr id="42" name="TekstniOkvir 41"/>
          <p:cNvSpPr txBox="1"/>
          <p:nvPr/>
        </p:nvSpPr>
        <p:spPr>
          <a:xfrm>
            <a:off x="4163802" y="2897048"/>
            <a:ext cx="1587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2 kg</a:t>
            </a:r>
            <a:endParaRPr lang="hr-HR" sz="4000" dirty="0"/>
          </a:p>
        </p:txBody>
      </p:sp>
      <p:sp>
        <p:nvSpPr>
          <p:cNvPr id="43" name="TekstniOkvir 42"/>
          <p:cNvSpPr txBox="1"/>
          <p:nvPr/>
        </p:nvSpPr>
        <p:spPr>
          <a:xfrm>
            <a:off x="6648374" y="4577588"/>
            <a:ext cx="165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13 kg</a:t>
            </a:r>
            <a:endParaRPr lang="hr-HR" sz="4000" dirty="0"/>
          </a:p>
        </p:txBody>
      </p:sp>
      <p:sp>
        <p:nvSpPr>
          <p:cNvPr id="44" name="TekstniOkvir 43"/>
          <p:cNvSpPr txBox="1"/>
          <p:nvPr/>
        </p:nvSpPr>
        <p:spPr>
          <a:xfrm>
            <a:off x="7860104" y="4577588"/>
            <a:ext cx="165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13 kg</a:t>
            </a:r>
            <a:endParaRPr lang="hr-HR" sz="4000" dirty="0"/>
          </a:p>
        </p:txBody>
      </p:sp>
      <p:sp>
        <p:nvSpPr>
          <p:cNvPr id="45" name="TekstniOkvir 44"/>
          <p:cNvSpPr txBox="1"/>
          <p:nvPr/>
        </p:nvSpPr>
        <p:spPr>
          <a:xfrm>
            <a:off x="9103188" y="4608904"/>
            <a:ext cx="165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13 kg</a:t>
            </a:r>
            <a:endParaRPr lang="hr-HR" sz="4000" dirty="0"/>
          </a:p>
        </p:txBody>
      </p:sp>
      <p:sp>
        <p:nvSpPr>
          <p:cNvPr id="50" name="TekstniOkvir 49"/>
          <p:cNvSpPr txBox="1"/>
          <p:nvPr/>
        </p:nvSpPr>
        <p:spPr>
          <a:xfrm>
            <a:off x="3083026" y="590357"/>
            <a:ext cx="165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x</a:t>
            </a:r>
            <a:endParaRPr lang="hr-HR" sz="4000" b="1" dirty="0">
              <a:solidFill>
                <a:srgbClr val="FF0000"/>
              </a:solidFill>
            </a:endParaRPr>
          </a:p>
        </p:txBody>
      </p:sp>
      <p:sp>
        <p:nvSpPr>
          <p:cNvPr id="51" name="Pravokutnik 50"/>
          <p:cNvSpPr/>
          <p:nvPr/>
        </p:nvSpPr>
        <p:spPr>
          <a:xfrm>
            <a:off x="2913050" y="3955814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i="1" dirty="0" smtClean="0">
                <a:solidFill>
                  <a:srgbClr val="FF0000"/>
                </a:solidFill>
              </a:rPr>
              <a:t>x</a:t>
            </a:r>
            <a:endParaRPr lang="hr-HR" sz="4000" b="1" i="1" dirty="0">
              <a:solidFill>
                <a:srgbClr val="FF0000"/>
              </a:solidFill>
            </a:endParaRPr>
          </a:p>
        </p:txBody>
      </p:sp>
      <p:pic>
        <p:nvPicPr>
          <p:cNvPr id="52" name="Slika 5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427" y="2270878"/>
            <a:ext cx="762790" cy="1160950"/>
          </a:xfrm>
          <a:prstGeom prst="rect">
            <a:avLst/>
          </a:prstGeom>
        </p:spPr>
      </p:pic>
      <p:sp>
        <p:nvSpPr>
          <p:cNvPr id="53" name="TekstniOkvir 52"/>
          <p:cNvSpPr txBox="1"/>
          <p:nvPr/>
        </p:nvSpPr>
        <p:spPr>
          <a:xfrm>
            <a:off x="6763037" y="1736606"/>
            <a:ext cx="150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3 kg</a:t>
            </a:r>
            <a:endParaRPr lang="hr-HR" sz="4000" dirty="0"/>
          </a:p>
        </p:txBody>
      </p:sp>
      <p:sp>
        <p:nvSpPr>
          <p:cNvPr id="54" name="TekstniOkvir 53"/>
          <p:cNvSpPr txBox="1"/>
          <p:nvPr/>
        </p:nvSpPr>
        <p:spPr>
          <a:xfrm>
            <a:off x="9431251" y="1774223"/>
            <a:ext cx="150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3 kg</a:t>
            </a:r>
            <a:endParaRPr lang="hr-HR" sz="4000" dirty="0"/>
          </a:p>
        </p:txBody>
      </p:sp>
      <p:sp>
        <p:nvSpPr>
          <p:cNvPr id="55" name="Pravokutnik 54"/>
          <p:cNvSpPr/>
          <p:nvPr/>
        </p:nvSpPr>
        <p:spPr>
          <a:xfrm>
            <a:off x="4803834" y="620878"/>
            <a:ext cx="5168032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hr-HR" sz="4000" b="1" dirty="0" smtClean="0"/>
              <a:t>x + 2 = 3</a:t>
            </a:r>
            <a:r>
              <a:rPr lang="hr-HR" sz="4000" b="1" dirty="0" smtClean="0">
                <a:sym typeface="Symbol" panose="05050102010706020507" pitchFamily="18" charset="2"/>
              </a:rPr>
              <a:t>13 + 23 + 5 + 2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234742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50" grpId="0"/>
      <p:bldP spid="51" grpId="0"/>
      <p:bldP spid="53" grpId="0"/>
      <p:bldP spid="54" grpId="0"/>
      <p:bldP spid="5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ačić s crtom 2 2"/>
          <p:cNvSpPr/>
          <p:nvPr/>
        </p:nvSpPr>
        <p:spPr>
          <a:xfrm flipH="1">
            <a:off x="2173296" y="2264228"/>
            <a:ext cx="767492" cy="63057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988"/>
              <a:gd name="adj6" fmla="val -171756"/>
            </a:avLst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4391" y="421898"/>
            <a:ext cx="10515600" cy="1325563"/>
          </a:xfrm>
        </p:spPr>
        <p:txBody>
          <a:bodyPr/>
          <a:lstStyle/>
          <a:p>
            <a:r>
              <a:rPr lang="hr-HR" dirty="0" smtClean="0"/>
              <a:t>6) Riješi jednadžbu:</a:t>
            </a:r>
            <a:endParaRPr lang="hr-HR" dirty="0"/>
          </a:p>
        </p:txBody>
      </p:sp>
      <p:pic>
        <p:nvPicPr>
          <p:cNvPr id="4" name="Picture 4" descr="Slikovni rezultat za notebook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964" y="365125"/>
            <a:ext cx="1261836" cy="126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693400" y="1549243"/>
            <a:ext cx="53521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r-HR" sz="4000" b="1" dirty="0" smtClean="0"/>
              <a:t>x + 2 = 3</a:t>
            </a:r>
            <a:r>
              <a:rPr lang="hr-HR" sz="4000" b="1" dirty="0" smtClean="0">
                <a:sym typeface="Symbol" panose="05050102010706020507" pitchFamily="18" charset="2"/>
              </a:rPr>
              <a:t>13 + 23 + 5 + 2</a:t>
            </a:r>
            <a:endParaRPr lang="hr-HR" sz="4000" b="1" dirty="0"/>
          </a:p>
        </p:txBody>
      </p:sp>
      <p:sp>
        <p:nvSpPr>
          <p:cNvPr id="6" name="Rezervirano mjesto sadržaja 4"/>
          <p:cNvSpPr txBox="1">
            <a:spLocks/>
          </p:cNvSpPr>
          <p:nvPr/>
        </p:nvSpPr>
        <p:spPr>
          <a:xfrm>
            <a:off x="1718917" y="2299728"/>
            <a:ext cx="3545115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+ 2 = 52     </a:t>
            </a:r>
            <a:endParaRPr lang="hr-HR" sz="4000" b="1" dirty="0"/>
          </a:p>
        </p:txBody>
      </p:sp>
      <p:sp>
        <p:nvSpPr>
          <p:cNvPr id="12" name="Rezervirano mjesto sadržaja 4"/>
          <p:cNvSpPr txBox="1">
            <a:spLocks/>
          </p:cNvSpPr>
          <p:nvPr/>
        </p:nvSpPr>
        <p:spPr>
          <a:xfrm>
            <a:off x="2547433" y="4546291"/>
            <a:ext cx="154235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= 50</a:t>
            </a:r>
            <a:endParaRPr lang="hr-HR" sz="4000" b="1" dirty="0"/>
          </a:p>
        </p:txBody>
      </p:sp>
      <p:sp>
        <p:nvSpPr>
          <p:cNvPr id="13" name="Rezervirano mjesto sadržaja 4"/>
          <p:cNvSpPr txBox="1">
            <a:spLocks/>
          </p:cNvSpPr>
          <p:nvPr/>
        </p:nvSpPr>
        <p:spPr>
          <a:xfrm>
            <a:off x="6454557" y="1626961"/>
            <a:ext cx="5737443" cy="26930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Provjera:</a:t>
            </a:r>
          </a:p>
          <a:p>
            <a:pPr marL="0" indent="0">
              <a:buNone/>
            </a:pPr>
            <a:r>
              <a:rPr lang="hr-HR" sz="4000" b="1" dirty="0" smtClean="0"/>
              <a:t>    x + 2 = 3</a:t>
            </a:r>
            <a:r>
              <a:rPr lang="hr-HR" sz="4000" b="1" dirty="0" smtClean="0">
                <a:sym typeface="Symbol" panose="05050102010706020507" pitchFamily="18" charset="2"/>
              </a:rPr>
              <a:t>13 + 23 + 5 + 2</a:t>
            </a:r>
            <a:endParaRPr lang="hr-HR" sz="4000" b="1" dirty="0" smtClean="0"/>
          </a:p>
          <a:p>
            <a:pPr marL="0" indent="0">
              <a:buNone/>
            </a:pPr>
            <a:r>
              <a:rPr lang="hr-HR" sz="4000" b="1" dirty="0" smtClean="0"/>
              <a:t>  50 + 2 = 3</a:t>
            </a:r>
            <a:r>
              <a:rPr lang="hr-HR" sz="4000" b="1" dirty="0" smtClean="0">
                <a:sym typeface="Symbol" panose="05050102010706020507" pitchFamily="18" charset="2"/>
              </a:rPr>
              <a:t>13 + 23 + 5 + 2</a:t>
            </a:r>
            <a:endParaRPr lang="hr-HR" sz="4000" b="1" dirty="0" smtClean="0"/>
          </a:p>
          <a:p>
            <a:pPr marL="0" indent="0">
              <a:buNone/>
            </a:pPr>
            <a:r>
              <a:rPr lang="hr-HR" sz="4000" b="1" dirty="0" smtClean="0"/>
              <a:t>         52 = 52</a:t>
            </a:r>
            <a:endParaRPr lang="hr-HR" sz="4000" b="1" dirty="0"/>
          </a:p>
        </p:txBody>
      </p:sp>
      <p:pic>
        <p:nvPicPr>
          <p:cNvPr id="2050" name="Picture 2" descr="Slikovni rezultat za correct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63" y="3922086"/>
            <a:ext cx="1150711" cy="10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zervirano mjesto sadržaja 4"/>
          <p:cNvSpPr txBox="1">
            <a:spLocks/>
          </p:cNvSpPr>
          <p:nvPr/>
        </p:nvSpPr>
        <p:spPr>
          <a:xfrm>
            <a:off x="1718917" y="3046937"/>
            <a:ext cx="4741750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+ 2 = 52  /+(-2)   </a:t>
            </a:r>
            <a:endParaRPr lang="hr-HR" sz="4000" b="1" dirty="0"/>
          </a:p>
        </p:txBody>
      </p:sp>
      <p:sp>
        <p:nvSpPr>
          <p:cNvPr id="15" name="Rezervirano mjesto sadržaja 4"/>
          <p:cNvSpPr txBox="1">
            <a:spLocks/>
          </p:cNvSpPr>
          <p:nvPr/>
        </p:nvSpPr>
        <p:spPr>
          <a:xfrm>
            <a:off x="704883" y="3780054"/>
            <a:ext cx="5430278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 + 2+(-2) = 52  +(-2)   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95507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12" grpId="0" animBg="1"/>
      <p:bldP spid="14" grpId="0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282261" y="312886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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2767021" y="611188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548" y="2553308"/>
            <a:ext cx="2105025" cy="2171700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60" y="434112"/>
            <a:ext cx="1076324" cy="1062037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636" y="3140910"/>
            <a:ext cx="1496543" cy="1476678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816" y="3140910"/>
            <a:ext cx="1496543" cy="1476678"/>
          </a:xfrm>
          <a:prstGeom prst="rect">
            <a:avLst/>
          </a:prstGeom>
        </p:spPr>
      </p:pic>
      <p:sp>
        <p:nvSpPr>
          <p:cNvPr id="21" name="Pravokutnik 20"/>
          <p:cNvSpPr/>
          <p:nvPr/>
        </p:nvSpPr>
        <p:spPr>
          <a:xfrm>
            <a:off x="142137" y="3198962"/>
            <a:ext cx="18149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= 50 </a:t>
            </a:r>
            <a:r>
              <a:rPr lang="hr-HR" sz="4400" dirty="0"/>
              <a:t>kg</a:t>
            </a:r>
          </a:p>
        </p:txBody>
      </p:sp>
      <p:pic>
        <p:nvPicPr>
          <p:cNvPr id="23" name="Slika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9" y="2126104"/>
            <a:ext cx="1127654" cy="1163372"/>
          </a:xfrm>
          <a:prstGeom prst="rect">
            <a:avLst/>
          </a:prstGeom>
        </p:spPr>
      </p:pic>
      <p:sp>
        <p:nvSpPr>
          <p:cNvPr id="39" name="Pravokutnik 38"/>
          <p:cNvSpPr/>
          <p:nvPr/>
        </p:nvSpPr>
        <p:spPr>
          <a:xfrm>
            <a:off x="2973607" y="4340288"/>
            <a:ext cx="14061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50 </a:t>
            </a:r>
            <a:r>
              <a:rPr lang="hr-HR" sz="4400" dirty="0"/>
              <a:t>kg</a:t>
            </a:r>
          </a:p>
        </p:txBody>
      </p:sp>
      <p:sp>
        <p:nvSpPr>
          <p:cNvPr id="40" name="Pravokutnik 39"/>
          <p:cNvSpPr/>
          <p:nvPr/>
        </p:nvSpPr>
        <p:spPr>
          <a:xfrm>
            <a:off x="3167223" y="549633"/>
            <a:ext cx="42832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x</a:t>
            </a:r>
            <a:endParaRPr lang="hr-HR" sz="4400" dirty="0"/>
          </a:p>
        </p:txBody>
      </p:sp>
      <p:sp>
        <p:nvSpPr>
          <p:cNvPr id="41" name="Pravokutnik 40"/>
          <p:cNvSpPr/>
          <p:nvPr/>
        </p:nvSpPr>
        <p:spPr>
          <a:xfrm>
            <a:off x="7486319" y="4383401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i="1" dirty="0" smtClean="0"/>
              <a:t>x</a:t>
            </a:r>
            <a:endParaRPr lang="hr-HR" sz="4000" b="1" i="1" dirty="0"/>
          </a:p>
        </p:txBody>
      </p:sp>
      <p:sp>
        <p:nvSpPr>
          <p:cNvPr id="42" name="Pravokutnik 41"/>
          <p:cNvSpPr/>
          <p:nvPr/>
        </p:nvSpPr>
        <p:spPr>
          <a:xfrm>
            <a:off x="9213573" y="4467294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i="1" dirty="0" smtClean="0"/>
              <a:t>x</a:t>
            </a:r>
            <a:endParaRPr lang="hr-HR" sz="4000" b="1" i="1" dirty="0"/>
          </a:p>
        </p:txBody>
      </p:sp>
      <p:sp>
        <p:nvSpPr>
          <p:cNvPr id="43" name="Pravokutnik 42"/>
          <p:cNvSpPr/>
          <p:nvPr/>
        </p:nvSpPr>
        <p:spPr>
          <a:xfrm>
            <a:off x="5213546" y="611188"/>
            <a:ext cx="2146742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hr-HR" sz="4000" b="1" dirty="0" smtClean="0"/>
              <a:t>50 = x + x</a:t>
            </a:r>
            <a:endParaRPr lang="hr-HR" sz="4000" b="1" dirty="0"/>
          </a:p>
        </p:txBody>
      </p:sp>
      <p:sp>
        <p:nvSpPr>
          <p:cNvPr id="44" name="Pravokutnik 43"/>
          <p:cNvSpPr/>
          <p:nvPr/>
        </p:nvSpPr>
        <p:spPr>
          <a:xfrm>
            <a:off x="4898894" y="611188"/>
            <a:ext cx="2146742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hr-HR" sz="4000" b="1" dirty="0" smtClean="0"/>
              <a:t>x + x = 50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406834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44444E-6 L 0.37148 0.006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68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7.40741E-7 L -0.39531 -0.029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66" y="-145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0.38412 0.0159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06" y="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7.40741E-7 L -0.4043 0.0245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21" y="122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-0.38659 -0.0141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36" y="-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7.40741E-7 L -0.3888 -0.0113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0" y="-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 animBg="1"/>
      <p:bldP spid="43" grpId="1" animBg="1"/>
      <p:bldP spid="44" grpId="0" animBg="1"/>
      <p:bldP spid="44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7) Riješi jednadžbu:</a:t>
            </a:r>
            <a:endParaRPr lang="hr-HR" dirty="0"/>
          </a:p>
        </p:txBody>
      </p:sp>
      <p:pic>
        <p:nvPicPr>
          <p:cNvPr id="4" name="Picture 4" descr="Slikovni rezultat za notebook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964" y="365125"/>
            <a:ext cx="1261836" cy="126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838200" y="1825625"/>
            <a:ext cx="25726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r-HR" sz="4000" b="1" dirty="0" smtClean="0"/>
              <a:t>x + x = 50</a:t>
            </a:r>
            <a:endParaRPr lang="hr-HR" sz="4000" b="1" dirty="0"/>
          </a:p>
        </p:txBody>
      </p:sp>
      <p:sp>
        <p:nvSpPr>
          <p:cNvPr id="6" name="Rezervirano mjesto sadržaja 4"/>
          <p:cNvSpPr txBox="1">
            <a:spLocks/>
          </p:cNvSpPr>
          <p:nvPr/>
        </p:nvSpPr>
        <p:spPr>
          <a:xfrm>
            <a:off x="838199" y="2606893"/>
            <a:ext cx="3545115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sz="4000" b="1" dirty="0" smtClean="0"/>
              <a:t>2 </a:t>
            </a:r>
            <a:r>
              <a:rPr lang="hr-HR" sz="4000" b="1" dirty="0" smtClean="0">
                <a:sym typeface="Symbol" panose="05050102010706020507" pitchFamily="18" charset="2"/>
              </a:rPr>
              <a:t></a:t>
            </a:r>
            <a:r>
              <a:rPr lang="hr-HR" sz="4000" b="1" dirty="0" smtClean="0"/>
              <a:t>x = 50   /:2  </a:t>
            </a:r>
            <a:endParaRPr lang="hr-HR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niOkvir 7"/>
              <p:cNvSpPr txBox="1"/>
              <p:nvPr/>
            </p:nvSpPr>
            <p:spPr>
              <a:xfrm>
                <a:off x="838199" y="3388161"/>
                <a:ext cx="2343590" cy="1164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hr-HR" sz="4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num>
                        <m:den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hr-HR" sz="4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hr-HR" sz="40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hr-HR" sz="4000" b="1" dirty="0"/>
              </a:p>
            </p:txBody>
          </p:sp>
        </mc:Choice>
        <mc:Fallback xmlns="">
          <p:sp>
            <p:nvSpPr>
              <p:cNvPr id="8" name="TekstniOkvir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388161"/>
                <a:ext cx="2343590" cy="1164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Ravni poveznik 9"/>
          <p:cNvCxnSpPr/>
          <p:nvPr/>
        </p:nvCxnSpPr>
        <p:spPr>
          <a:xfrm>
            <a:off x="838199" y="3388161"/>
            <a:ext cx="468087" cy="57624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1072242" y="4099345"/>
            <a:ext cx="468087" cy="57624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zervirano mjesto sadržaja 4"/>
          <p:cNvSpPr txBox="1">
            <a:spLocks/>
          </p:cNvSpPr>
          <p:nvPr/>
        </p:nvSpPr>
        <p:spPr>
          <a:xfrm>
            <a:off x="1709057" y="4810529"/>
            <a:ext cx="147273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x = 25</a:t>
            </a:r>
            <a:endParaRPr lang="hr-HR" sz="4000" b="1" dirty="0"/>
          </a:p>
        </p:txBody>
      </p:sp>
      <p:sp>
        <p:nvSpPr>
          <p:cNvPr id="13" name="Rezervirano mjesto sadržaja 4"/>
          <p:cNvSpPr txBox="1">
            <a:spLocks/>
          </p:cNvSpPr>
          <p:nvPr/>
        </p:nvSpPr>
        <p:spPr>
          <a:xfrm>
            <a:off x="5245099" y="1626961"/>
            <a:ext cx="2824844" cy="26930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Provjera: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  x +   x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 smtClean="0"/>
              <a:t>25 + 25 =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      50 = 50</a:t>
            </a:r>
            <a:endParaRPr lang="hr-HR" sz="4000" b="1" dirty="0"/>
          </a:p>
        </p:txBody>
      </p:sp>
      <p:pic>
        <p:nvPicPr>
          <p:cNvPr id="2050" name="Picture 2" descr="Slikovni rezultat za correct clip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87" y="4005898"/>
            <a:ext cx="1150711" cy="10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59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Bajrović</a:t>
            </a:r>
            <a:r>
              <a:rPr lang="hr-HR" dirty="0"/>
              <a:t>, V.: Matematika 6, zbirka zadataka za 6. razred OŠ, </a:t>
            </a:r>
            <a:br>
              <a:rPr lang="hr-HR" dirty="0"/>
            </a:br>
            <a:r>
              <a:rPr lang="hr-HR" dirty="0"/>
              <a:t>Element, 1997.</a:t>
            </a:r>
          </a:p>
          <a:p>
            <a:r>
              <a:rPr lang="hr-HR" dirty="0" smtClean="0"/>
              <a:t>Soucie, T. (2012.) Životinjska vaganja, Matka 80, </a:t>
            </a:r>
            <a:br>
              <a:rPr lang="hr-HR" dirty="0" smtClean="0"/>
            </a:br>
            <a:r>
              <a:rPr lang="hr-HR" dirty="0" smtClean="0"/>
              <a:t>Hrvatsko matematičko društvo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659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50" y="120134"/>
            <a:ext cx="7810500" cy="6248400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2863723" y="3561834"/>
            <a:ext cx="18710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/>
              <a:t>x + 2 </a:t>
            </a:r>
          </a:p>
        </p:txBody>
      </p:sp>
      <p:sp>
        <p:nvSpPr>
          <p:cNvPr id="9" name="Pravokutnik 8"/>
          <p:cNvSpPr/>
          <p:nvPr/>
        </p:nvSpPr>
        <p:spPr>
          <a:xfrm>
            <a:off x="8421657" y="3561834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/>
              <a:t>5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3556513" y="650637"/>
            <a:ext cx="5810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ym typeface="Symbol" panose="05050102010706020507" pitchFamily="18" charset="2"/>
              </a:rPr>
              <a:t>lijeva strana </a:t>
            </a:r>
            <a:r>
              <a:rPr lang="hr-HR" sz="4000" dirty="0" smtClean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hr-HR" sz="4000" dirty="0" smtClean="0">
                <a:sym typeface="Symbol" panose="05050102010706020507" pitchFamily="18" charset="2"/>
              </a:rPr>
              <a:t>desna strana</a:t>
            </a:r>
            <a:endParaRPr lang="hr-HR" sz="4000" dirty="0"/>
          </a:p>
        </p:txBody>
      </p:sp>
      <p:sp>
        <p:nvSpPr>
          <p:cNvPr id="12" name="Pravokutnik 11"/>
          <p:cNvSpPr/>
          <p:nvPr/>
        </p:nvSpPr>
        <p:spPr>
          <a:xfrm>
            <a:off x="287338" y="120134"/>
            <a:ext cx="3625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JEDNADŽBA</a:t>
            </a:r>
            <a:endParaRPr lang="hr-H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90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50" y="120134"/>
            <a:ext cx="7810500" cy="6248400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3046465" y="3561833"/>
            <a:ext cx="15055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/>
              <a:t>3 </a:t>
            </a:r>
            <a:r>
              <a:rPr lang="hr-HR" sz="6000" dirty="0" smtClean="0">
                <a:sym typeface="Symbol" panose="05050102010706020507" pitchFamily="18" charset="2"/>
              </a:rPr>
              <a:t> 7</a:t>
            </a:r>
          </a:p>
        </p:txBody>
      </p:sp>
      <p:sp>
        <p:nvSpPr>
          <p:cNvPr id="9" name="Pravokutnik 8"/>
          <p:cNvSpPr/>
          <p:nvPr/>
        </p:nvSpPr>
        <p:spPr>
          <a:xfrm>
            <a:off x="8421657" y="3561834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/>
              <a:t>21</a:t>
            </a:r>
            <a:endParaRPr lang="hr-HR" sz="6000" dirty="0"/>
          </a:p>
        </p:txBody>
      </p:sp>
      <p:sp>
        <p:nvSpPr>
          <p:cNvPr id="10" name="Pravokutnik 9"/>
          <p:cNvSpPr/>
          <p:nvPr/>
        </p:nvSpPr>
        <p:spPr>
          <a:xfrm>
            <a:off x="3556513" y="650637"/>
            <a:ext cx="5810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ym typeface="Symbol" panose="05050102010706020507" pitchFamily="18" charset="2"/>
              </a:rPr>
              <a:t>lijeva strana </a:t>
            </a:r>
            <a:r>
              <a:rPr lang="hr-HR" sz="4000" dirty="0" smtClean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hr-HR" sz="4000" dirty="0" smtClean="0">
                <a:sym typeface="Symbol" panose="05050102010706020507" pitchFamily="18" charset="2"/>
              </a:rPr>
              <a:t>desna strana</a:t>
            </a:r>
            <a:endParaRPr lang="hr-HR" sz="4000" dirty="0"/>
          </a:p>
        </p:txBody>
      </p:sp>
      <p:sp>
        <p:nvSpPr>
          <p:cNvPr id="11" name="Pravokutnik 10"/>
          <p:cNvSpPr/>
          <p:nvPr/>
        </p:nvSpPr>
        <p:spPr>
          <a:xfrm>
            <a:off x="254995" y="81250"/>
            <a:ext cx="3544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JEDNAKOST</a:t>
            </a:r>
            <a:endParaRPr lang="hr-H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771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50" y="120134"/>
            <a:ext cx="7810500" cy="6248400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3246350" y="3561833"/>
            <a:ext cx="14494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/>
              <a:t>3</a:t>
            </a:r>
            <a:r>
              <a:rPr lang="hr-HR" sz="6000" dirty="0" smtClean="0">
                <a:sym typeface="Symbol" panose="05050102010706020507" pitchFamily="18" charset="2"/>
              </a:rPr>
              <a:t></a:t>
            </a:r>
            <a:r>
              <a:rPr lang="hr-HR" sz="6000" dirty="0" smtClean="0"/>
              <a:t>x  </a:t>
            </a:r>
          </a:p>
        </p:txBody>
      </p:sp>
      <p:sp>
        <p:nvSpPr>
          <p:cNvPr id="9" name="Pravokutnik 8"/>
          <p:cNvSpPr/>
          <p:nvPr/>
        </p:nvSpPr>
        <p:spPr>
          <a:xfrm>
            <a:off x="8421657" y="3561834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/>
              <a:t>21</a:t>
            </a:r>
            <a:endParaRPr lang="hr-HR" sz="6000" dirty="0"/>
          </a:p>
        </p:txBody>
      </p:sp>
      <p:sp>
        <p:nvSpPr>
          <p:cNvPr id="10" name="Pravokutnik 9"/>
          <p:cNvSpPr/>
          <p:nvPr/>
        </p:nvSpPr>
        <p:spPr>
          <a:xfrm>
            <a:off x="3556513" y="650637"/>
            <a:ext cx="5810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ym typeface="Symbol" panose="05050102010706020507" pitchFamily="18" charset="2"/>
              </a:rPr>
              <a:t>lijeva strana </a:t>
            </a:r>
            <a:r>
              <a:rPr lang="hr-HR" sz="4000" dirty="0" smtClean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hr-HR" sz="4000" dirty="0" smtClean="0">
                <a:sym typeface="Symbol" panose="05050102010706020507" pitchFamily="18" charset="2"/>
              </a:rPr>
              <a:t>desna strana</a:t>
            </a:r>
            <a:endParaRPr lang="hr-HR" sz="4000" dirty="0"/>
          </a:p>
        </p:txBody>
      </p:sp>
      <p:sp>
        <p:nvSpPr>
          <p:cNvPr id="12" name="Pravokutnik 11"/>
          <p:cNvSpPr/>
          <p:nvPr/>
        </p:nvSpPr>
        <p:spPr>
          <a:xfrm>
            <a:off x="287338" y="120134"/>
            <a:ext cx="3625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JEDNADŽBA</a:t>
            </a:r>
            <a:endParaRPr lang="hr-H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64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50" y="120134"/>
            <a:ext cx="7810500" cy="6248400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2606912" y="3862745"/>
            <a:ext cx="28135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ym typeface="Symbol" panose="05050102010706020507" pitchFamily="18" charset="2"/>
              </a:rPr>
              <a:t>5 + 13 + 7  5</a:t>
            </a:r>
            <a:endParaRPr lang="hr-HR" sz="4000" dirty="0" smtClean="0"/>
          </a:p>
        </p:txBody>
      </p:sp>
      <p:sp>
        <p:nvSpPr>
          <p:cNvPr id="9" name="Pravokutnik 8"/>
          <p:cNvSpPr/>
          <p:nvPr/>
        </p:nvSpPr>
        <p:spPr>
          <a:xfrm>
            <a:off x="8421657" y="3561834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/>
              <a:t>53</a:t>
            </a:r>
            <a:endParaRPr lang="hr-HR" sz="6000" dirty="0"/>
          </a:p>
        </p:txBody>
      </p:sp>
      <p:sp>
        <p:nvSpPr>
          <p:cNvPr id="10" name="Pravokutnik 9"/>
          <p:cNvSpPr/>
          <p:nvPr/>
        </p:nvSpPr>
        <p:spPr>
          <a:xfrm>
            <a:off x="3556513" y="650637"/>
            <a:ext cx="5810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ym typeface="Symbol" panose="05050102010706020507" pitchFamily="18" charset="2"/>
              </a:rPr>
              <a:t>lijeva strana </a:t>
            </a:r>
            <a:r>
              <a:rPr lang="hr-HR" sz="4000" dirty="0" smtClean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hr-HR" sz="4000" dirty="0" smtClean="0">
                <a:sym typeface="Symbol" panose="05050102010706020507" pitchFamily="18" charset="2"/>
              </a:rPr>
              <a:t>desna strana</a:t>
            </a:r>
            <a:endParaRPr lang="hr-HR" sz="4000" dirty="0"/>
          </a:p>
        </p:txBody>
      </p:sp>
      <p:sp>
        <p:nvSpPr>
          <p:cNvPr id="11" name="Pravokutnik 10"/>
          <p:cNvSpPr/>
          <p:nvPr/>
        </p:nvSpPr>
        <p:spPr>
          <a:xfrm>
            <a:off x="254995" y="81250"/>
            <a:ext cx="3544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JEDNAKOST</a:t>
            </a:r>
            <a:endParaRPr lang="hr-H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251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50" y="120134"/>
            <a:ext cx="7810500" cy="6248400"/>
          </a:xfrm>
          <a:prstGeom prst="rect">
            <a:avLst/>
          </a:prstGeom>
        </p:spPr>
      </p:pic>
      <p:sp>
        <p:nvSpPr>
          <p:cNvPr id="8" name="Pravokutnik 7"/>
          <p:cNvSpPr/>
          <p:nvPr/>
        </p:nvSpPr>
        <p:spPr>
          <a:xfrm>
            <a:off x="2606912" y="3869611"/>
            <a:ext cx="28135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ym typeface="Symbol" panose="05050102010706020507" pitchFamily="18" charset="2"/>
              </a:rPr>
              <a:t>a + 13 + 7  a</a:t>
            </a:r>
            <a:endParaRPr lang="hr-HR" sz="4000" dirty="0" smtClean="0"/>
          </a:p>
        </p:txBody>
      </p:sp>
      <p:sp>
        <p:nvSpPr>
          <p:cNvPr id="9" name="Pravokutnik 8"/>
          <p:cNvSpPr/>
          <p:nvPr/>
        </p:nvSpPr>
        <p:spPr>
          <a:xfrm>
            <a:off x="8421657" y="3561834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/>
              <a:t>53</a:t>
            </a:r>
            <a:endParaRPr lang="hr-HR" sz="6000" dirty="0"/>
          </a:p>
        </p:txBody>
      </p:sp>
      <p:sp>
        <p:nvSpPr>
          <p:cNvPr id="10" name="Pravokutnik 9"/>
          <p:cNvSpPr/>
          <p:nvPr/>
        </p:nvSpPr>
        <p:spPr>
          <a:xfrm>
            <a:off x="3556513" y="650637"/>
            <a:ext cx="5810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ym typeface="Symbol" panose="05050102010706020507" pitchFamily="18" charset="2"/>
              </a:rPr>
              <a:t>lijeva strana </a:t>
            </a:r>
            <a:r>
              <a:rPr lang="hr-HR" sz="4000" dirty="0" smtClean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hr-HR" sz="4000" dirty="0" smtClean="0">
                <a:sym typeface="Symbol" panose="05050102010706020507" pitchFamily="18" charset="2"/>
              </a:rPr>
              <a:t>desna strana</a:t>
            </a:r>
            <a:endParaRPr lang="hr-HR" sz="4000" dirty="0"/>
          </a:p>
        </p:txBody>
      </p:sp>
      <p:sp>
        <p:nvSpPr>
          <p:cNvPr id="12" name="Pravokutnik 11"/>
          <p:cNvSpPr/>
          <p:nvPr/>
        </p:nvSpPr>
        <p:spPr>
          <a:xfrm>
            <a:off x="287338" y="120134"/>
            <a:ext cx="3625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JEDNADŽBA</a:t>
            </a:r>
            <a:endParaRPr lang="hr-HR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80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 smtClean="0"/>
              <a:t>Linearna jednadžba je svaka jednadžba u kojoj je nepoznanica pomnožena racionalnim brojem ili joj je dodan racionalan broj. 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 smtClean="0"/>
              <a:t>3 </a:t>
            </a:r>
            <a:r>
              <a:rPr lang="hr-HR" sz="3600" dirty="0" smtClean="0">
                <a:sym typeface="Symbol" panose="05050102010706020507" pitchFamily="18" charset="2"/>
              </a:rPr>
              <a:t> x = 72</a:t>
            </a:r>
          </a:p>
          <a:p>
            <a:pPr marL="0" indent="0">
              <a:buNone/>
            </a:pPr>
            <a:r>
              <a:rPr lang="hr-HR" sz="3600" dirty="0" smtClean="0">
                <a:sym typeface="Symbol" panose="05050102010706020507" pitchFamily="18" charset="2"/>
              </a:rPr>
              <a:t>x – 25 = 36</a:t>
            </a:r>
          </a:p>
          <a:p>
            <a:pPr marL="0" indent="0">
              <a:buNone/>
            </a:pPr>
            <a:r>
              <a:rPr lang="hr-HR" sz="3600" dirty="0" smtClean="0">
                <a:sym typeface="Symbol" panose="05050102010706020507" pitchFamily="18" charset="2"/>
              </a:rPr>
              <a:t>9x + 68 = 5x + 42</a:t>
            </a:r>
            <a:endParaRPr lang="hr-HR" sz="3600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 smtClean="0"/>
              <a:t>3 </a:t>
            </a:r>
            <a:r>
              <a:rPr lang="hr-HR" sz="3600" dirty="0" smtClean="0">
                <a:sym typeface="Symbol" panose="05050102010706020507" pitchFamily="18" charset="2"/>
              </a:rPr>
              <a:t> </a:t>
            </a:r>
            <a:r>
              <a:rPr lang="hr-HR" sz="3600" dirty="0" smtClean="0">
                <a:solidFill>
                  <a:srgbClr val="FF0000"/>
                </a:solidFill>
                <a:sym typeface="Symbol" panose="05050102010706020507" pitchFamily="18" charset="2"/>
              </a:rPr>
              <a:t>x  x </a:t>
            </a:r>
            <a:r>
              <a:rPr lang="hr-HR" sz="3600" dirty="0" smtClean="0">
                <a:sym typeface="Symbol" panose="05050102010706020507" pitchFamily="18" charset="2"/>
              </a:rPr>
              <a:t>= 72</a:t>
            </a:r>
          </a:p>
          <a:p>
            <a:pPr marL="0" indent="0">
              <a:buNone/>
            </a:pPr>
            <a:r>
              <a:rPr lang="hr-HR" sz="3600" dirty="0" smtClean="0">
                <a:solidFill>
                  <a:srgbClr val="FF0000"/>
                </a:solidFill>
                <a:sym typeface="Symbol" panose="05050102010706020507" pitchFamily="18" charset="2"/>
              </a:rPr>
              <a:t>x  x</a:t>
            </a:r>
            <a:r>
              <a:rPr lang="hr-HR" sz="3600" dirty="0" smtClean="0">
                <a:sym typeface="Symbol" panose="05050102010706020507" pitchFamily="18" charset="2"/>
              </a:rPr>
              <a:t> – 25  x = 36</a:t>
            </a:r>
          </a:p>
          <a:p>
            <a:pPr marL="0" indent="0">
              <a:buNone/>
            </a:pPr>
            <a:r>
              <a:rPr lang="hr-HR" sz="3600" dirty="0" smtClean="0">
                <a:sym typeface="Symbol" panose="05050102010706020507" pitchFamily="18" charset="2"/>
              </a:rPr>
              <a:t>9</a:t>
            </a:r>
            <a:r>
              <a:rPr lang="hr-HR" sz="3600" dirty="0" smtClean="0">
                <a:solidFill>
                  <a:srgbClr val="FF0000"/>
                </a:solidFill>
                <a:sym typeface="Symbol" panose="05050102010706020507" pitchFamily="18" charset="2"/>
              </a:rPr>
              <a:t>x  x</a:t>
            </a:r>
            <a:r>
              <a:rPr lang="hr-HR" sz="3600" dirty="0" smtClean="0">
                <a:sym typeface="Symbol" panose="05050102010706020507" pitchFamily="18" charset="2"/>
              </a:rPr>
              <a:t> + 68 = 5x + 42</a:t>
            </a:r>
            <a:endParaRPr lang="hr-HR" sz="3600" dirty="0" smtClean="0"/>
          </a:p>
          <a:p>
            <a:pPr marL="0" indent="0">
              <a:buNone/>
            </a:pPr>
            <a:endParaRPr lang="hr-HR" sz="3600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367655" y="1747016"/>
            <a:ext cx="5517856" cy="7017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LINEARNA </a:t>
            </a:r>
            <a:r>
              <a:rPr lang="hr-HR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JEDNADŽBA</a:t>
            </a:r>
            <a:endParaRPr lang="hr-HR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>
          <a:xfrm>
            <a:off x="6172200" y="1857816"/>
            <a:ext cx="5460405" cy="5909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6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NIJE LINEARNA JEDNADŽBA</a:t>
            </a:r>
            <a:endParaRPr lang="hr-HR" sz="36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677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1677F32F6E744795F91BACD7D6EFA7" ma:contentTypeVersion="30" ma:contentTypeDescription="Create a new document." ma:contentTypeScope="" ma:versionID="fdedbd1f24d4d484cd321473587b0aee">
  <xsd:schema xmlns:xsd="http://www.w3.org/2001/XMLSchema" xmlns:xs="http://www.w3.org/2001/XMLSchema" xmlns:p="http://schemas.microsoft.com/office/2006/metadata/properties" xmlns:ns3="c01e1758-d376-4e70-b293-7fb3390be62d" xmlns:ns4="8de3e7cc-3d77-4eb6-b3fd-0fe28aadbc09" targetNamespace="http://schemas.microsoft.com/office/2006/metadata/properties" ma:root="true" ma:fieldsID="75b24c952a6debf31c91bb2b87def31a" ns3:_="" ns4:_="">
    <xsd:import namespace="c01e1758-d376-4e70-b293-7fb3390be62d"/>
    <xsd:import namespace="8de3e7cc-3d77-4eb6-b3fd-0fe28aadbc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TeamsChannelId" minOccurs="0"/>
                <xsd:element ref="ns3:IsNotebookLocked" minOccurs="0"/>
                <xsd:element ref="ns3:MediaServiceOCR" minOccurs="0"/>
                <xsd:element ref="ns3:Math_Settings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e1758-d376-4e70-b293-7fb3390be6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Owner" ma:index="1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9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AppVersion" ma:index="21" nillable="true" ma:displayName="App Version" ma:internalName="AppVersion">
      <xsd:simpleType>
        <xsd:restriction base="dms:Text"/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9" nillable="true" ma:displayName="Is Collaboration Space Locked" ma:internalName="Is_Collaboration_Space_Locked">
      <xsd:simpleType>
        <xsd:restriction base="dms:Boolean"/>
      </xsd:simpleType>
    </xsd:element>
    <xsd:element name="TeamsChannelId" ma:index="30" nillable="true" ma:displayName="Teams Channel Id" ma:internalName="TeamsChannelId">
      <xsd:simpleType>
        <xsd:restriction base="dms:Text"/>
      </xsd:simpleType>
    </xsd:element>
    <xsd:element name="IsNotebookLocked" ma:index="31" nillable="true" ma:displayName="Is Notebook Locked" ma:internalName="IsNotebookLocked">
      <xsd:simpleType>
        <xsd:restriction base="dms:Boolean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ath_Settings" ma:index="33" nillable="true" ma:displayName="Math Settings" ma:internalName="Math_Settings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e3e7cc-3d77-4eb6-b3fd-0fe28aadbc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c01e1758-d376-4e70-b293-7fb3390be62d">
      <UserInfo>
        <DisplayName/>
        <AccountId xsi:nil="true"/>
        <AccountType/>
      </UserInfo>
    </Student_Groups>
    <Self_Registration_Enabled xmlns="c01e1758-d376-4e70-b293-7fb3390be62d" xsi:nil="true"/>
    <TeamsChannelId xmlns="c01e1758-d376-4e70-b293-7fb3390be62d" xsi:nil="true"/>
    <CultureName xmlns="c01e1758-d376-4e70-b293-7fb3390be62d" xsi:nil="true"/>
    <Has_Teacher_Only_SectionGroup xmlns="c01e1758-d376-4e70-b293-7fb3390be62d" xsi:nil="true"/>
    <Is_Collaboration_Space_Locked xmlns="c01e1758-d376-4e70-b293-7fb3390be62d" xsi:nil="true"/>
    <Invited_Teachers xmlns="c01e1758-d376-4e70-b293-7fb3390be62d" xsi:nil="true"/>
    <Invited_Students xmlns="c01e1758-d376-4e70-b293-7fb3390be62d" xsi:nil="true"/>
    <FolderType xmlns="c01e1758-d376-4e70-b293-7fb3390be62d" xsi:nil="true"/>
    <Owner xmlns="c01e1758-d376-4e70-b293-7fb3390be62d">
      <UserInfo>
        <DisplayName/>
        <AccountId xsi:nil="true"/>
        <AccountType/>
      </UserInfo>
    </Owner>
    <Teachers xmlns="c01e1758-d376-4e70-b293-7fb3390be62d">
      <UserInfo>
        <DisplayName/>
        <AccountId xsi:nil="true"/>
        <AccountType/>
      </UserInfo>
    </Teachers>
    <Distribution_Groups xmlns="c01e1758-d376-4e70-b293-7fb3390be62d" xsi:nil="true"/>
    <DefaultSectionNames xmlns="c01e1758-d376-4e70-b293-7fb3390be62d" xsi:nil="true"/>
    <AppVersion xmlns="c01e1758-d376-4e70-b293-7fb3390be62d" xsi:nil="true"/>
    <NotebookType xmlns="c01e1758-d376-4e70-b293-7fb3390be62d" xsi:nil="true"/>
    <Math_Settings xmlns="c01e1758-d376-4e70-b293-7fb3390be62d" xsi:nil="true"/>
    <IsNotebookLocked xmlns="c01e1758-d376-4e70-b293-7fb3390be62d" xsi:nil="true"/>
    <LMS_Mappings xmlns="c01e1758-d376-4e70-b293-7fb3390be62d" xsi:nil="true"/>
    <Students xmlns="c01e1758-d376-4e70-b293-7fb3390be62d">
      <UserInfo>
        <DisplayName/>
        <AccountId xsi:nil="true"/>
        <AccountType/>
      </UserInfo>
    </Students>
    <Templates xmlns="c01e1758-d376-4e70-b293-7fb3390be62d" xsi:nil="true"/>
  </documentManagement>
</p:properties>
</file>

<file path=customXml/itemProps1.xml><?xml version="1.0" encoding="utf-8"?>
<ds:datastoreItem xmlns:ds="http://schemas.openxmlformats.org/officeDocument/2006/customXml" ds:itemID="{1F56A6F6-194B-4F93-A2FC-F97F146140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1e1758-d376-4e70-b293-7fb3390be62d"/>
    <ds:schemaRef ds:uri="8de3e7cc-3d77-4eb6-b3fd-0fe28aadbc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230753-60FB-4E79-B070-00E3E289A6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49CA59-7D3D-409C-9BD4-2A6A72E3CAF8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de3e7cc-3d77-4eb6-b3fd-0fe28aadbc09"/>
    <ds:schemaRef ds:uri="c01e1758-d376-4e70-b293-7fb3390be62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1823</Words>
  <Application>Microsoft Office PowerPoint</Application>
  <PresentationFormat>Široki zaslon</PresentationFormat>
  <Paragraphs>371</Paragraphs>
  <Slides>37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Symbol</vt:lpstr>
      <vt:lpstr>Wingdings</vt:lpstr>
      <vt:lpstr>Tema sustava Office</vt:lpstr>
      <vt:lpstr>Linearne jednadžbe s jednom nepoznanicom</vt:lpstr>
      <vt:lpstr>Razlikuj JEDNAKOST i JEDNADŽBU!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Linearna jednadžba je svaka jednadžba u kojoj je nepoznanica pomnožena racionalnim brojem ili joj je dodan racionalan broj. </vt:lpstr>
      <vt:lpstr>Riješiti jednadžbu znači odrediti  vrijednost nepoznanice (varijable) tako da lijeva strana bude jednaka desnoj strani. Primjer:  </vt:lpstr>
      <vt:lpstr>Kako odrediti riešenje jednadžbe?</vt:lpstr>
      <vt:lpstr>PowerPoint prezentacija</vt:lpstr>
      <vt:lpstr>PowerPoint prezentacija</vt:lpstr>
      <vt:lpstr>Primjer 1: Riješi jednadžbu:</vt:lpstr>
      <vt:lpstr>Primjer 2: Riješi jednadžbu:</vt:lpstr>
      <vt:lpstr>Primjer 3: Riješi jednadžbu:</vt:lpstr>
      <vt:lpstr>Primjer 4: Riješi jednadžbu:</vt:lpstr>
      <vt:lpstr>Na koji oblik možemo svesti svaku linearnu jednadžbu?</vt:lpstr>
      <vt:lpstr>PowerPoint prezentacija</vt:lpstr>
      <vt:lpstr>PowerPoint prezentacija</vt:lpstr>
      <vt:lpstr>PowerPoint prezentacija</vt:lpstr>
      <vt:lpstr>Uputa:</vt:lpstr>
      <vt:lpstr>PowerPoint prezentacija</vt:lpstr>
      <vt:lpstr>1) Riješi jednadžbu:</vt:lpstr>
      <vt:lpstr>PowerPoint prezentacija</vt:lpstr>
      <vt:lpstr>2) Riješi jednadžbu:</vt:lpstr>
      <vt:lpstr>PowerPoint prezentacija</vt:lpstr>
      <vt:lpstr>3) Riješi jednadžbu:</vt:lpstr>
      <vt:lpstr>PowerPoint prezentacija</vt:lpstr>
      <vt:lpstr>4) Riješi jednadžbu:</vt:lpstr>
      <vt:lpstr>PowerPoint prezentacija</vt:lpstr>
      <vt:lpstr>5) Riješi jednadžbu:</vt:lpstr>
      <vt:lpstr>PowerPoint prezentacija</vt:lpstr>
      <vt:lpstr>6) Riješi jednadžbu:</vt:lpstr>
      <vt:lpstr>PowerPoint prezentacija</vt:lpstr>
      <vt:lpstr>7) Riješi jednadžbu:</vt:lpstr>
      <vt:lpstr>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Linearne jednadžbe s jednom nepoznanicom</dc:title>
  <dc:creator>Ines</dc:creator>
  <cp:lastModifiedBy>Ines</cp:lastModifiedBy>
  <cp:revision>36</cp:revision>
  <dcterms:created xsi:type="dcterms:W3CDTF">2020-03-22T18:31:31Z</dcterms:created>
  <dcterms:modified xsi:type="dcterms:W3CDTF">2020-03-24T20:44:12Z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0x0101006D1677F32F6E744795F91BACD7D6EFA7</vt:lpwstr>
  </property>
</Properties>
</file>