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3" autoAdjust="0"/>
    <p:restoredTop sz="94660"/>
  </p:normalViewPr>
  <p:slideViewPr>
    <p:cSldViewPr snapToGrid="0">
      <p:cViewPr>
        <p:scale>
          <a:sx n="75" d="100"/>
          <a:sy n="75" d="100"/>
        </p:scale>
        <p:origin x="-906" y="-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B37-1BDE-4721-B660-46B3011766E1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13CA-09E1-431E-AD5C-72B126D46C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468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B37-1BDE-4721-B660-46B3011766E1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13CA-09E1-431E-AD5C-72B126D46C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426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B37-1BDE-4721-B660-46B3011766E1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13CA-09E1-431E-AD5C-72B126D46C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256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B37-1BDE-4721-B660-46B3011766E1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13CA-09E1-431E-AD5C-72B126D46C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61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B37-1BDE-4721-B660-46B3011766E1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13CA-09E1-431E-AD5C-72B126D46C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13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B37-1BDE-4721-B660-46B3011766E1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13CA-09E1-431E-AD5C-72B126D46C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5050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B37-1BDE-4721-B660-46B3011766E1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13CA-09E1-431E-AD5C-72B126D46C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423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B37-1BDE-4721-B660-46B3011766E1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13CA-09E1-431E-AD5C-72B126D46C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335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B37-1BDE-4721-B660-46B3011766E1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13CA-09E1-431E-AD5C-72B126D46C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6570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B37-1BDE-4721-B660-46B3011766E1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13CA-09E1-431E-AD5C-72B126D46C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2154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B37-1BDE-4721-B660-46B3011766E1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13CA-09E1-431E-AD5C-72B126D46C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485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03B37-1BDE-4721-B660-46B3011766E1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F13CA-09E1-431E-AD5C-72B126D46C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808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Linearne jednadžbe s cijelim brojevima i zagradama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257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Ponovimo: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5"/>
            <a:ext cx="3888545" cy="2591630"/>
          </a:xfrm>
        </p:spPr>
        <p:txBody>
          <a:bodyPr/>
          <a:lstStyle/>
          <a:p>
            <a:r>
              <a:rPr lang="hr-HR" dirty="0" smtClean="0"/>
              <a:t>Oslobodi se zagrade:</a:t>
            </a:r>
          </a:p>
          <a:p>
            <a:pPr marL="514350" indent="-514350">
              <a:buAutoNum type="arabicParenR"/>
            </a:pPr>
            <a:r>
              <a:rPr lang="hr-HR" dirty="0" smtClean="0"/>
              <a:t>(x + 5) – (6 – x)=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= x + 5 – 6 + x=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= 2x - 1</a:t>
            </a:r>
            <a:endParaRPr lang="hr-HR" dirty="0"/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5524500" y="2244725"/>
            <a:ext cx="3888545" cy="2591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 smtClean="0"/>
              <a:t>2)   -(3x - 2) </a:t>
            </a:r>
            <a:r>
              <a:rPr lang="hr-HR" dirty="0"/>
              <a:t>+</a:t>
            </a:r>
            <a:r>
              <a:rPr lang="hr-HR" dirty="0" smtClean="0"/>
              <a:t> (4x – 5)=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/>
              <a:t>       = -3x + 2 + 4x - 5=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/>
              <a:t>       = x - 3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300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237507"/>
            <a:ext cx="10515600" cy="1325563"/>
          </a:xfrm>
        </p:spPr>
        <p:txBody>
          <a:bodyPr/>
          <a:lstStyle/>
          <a:p>
            <a:r>
              <a:rPr lang="hr-HR" dirty="0" smtClean="0"/>
              <a:t>Primjer 1.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8" y="1787197"/>
            <a:ext cx="3888545" cy="4351338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x – (-2x + 3) = 6</a:t>
            </a:r>
          </a:p>
          <a:p>
            <a:pPr marL="0" indent="0">
              <a:buNone/>
            </a:pPr>
            <a:r>
              <a:rPr lang="hr-HR" dirty="0" smtClean="0"/>
              <a:t>    x </a:t>
            </a:r>
            <a:r>
              <a:rPr lang="hr-HR" dirty="0" smtClean="0"/>
              <a:t>+ 2x – 3 = 6</a:t>
            </a:r>
          </a:p>
          <a:p>
            <a:pPr marL="0" indent="0">
              <a:buNone/>
            </a:pPr>
            <a:r>
              <a:rPr lang="hr-HR" dirty="0" smtClean="0"/>
              <a:t>          3x </a:t>
            </a:r>
            <a:r>
              <a:rPr lang="hr-HR" dirty="0" smtClean="0"/>
              <a:t>– 3 = 6</a:t>
            </a:r>
          </a:p>
          <a:p>
            <a:pPr marL="0" indent="0">
              <a:buNone/>
            </a:pPr>
            <a:r>
              <a:rPr lang="hr-HR" dirty="0" smtClean="0"/>
              <a:t>                 3x </a:t>
            </a:r>
            <a:r>
              <a:rPr lang="hr-HR" dirty="0" smtClean="0"/>
              <a:t>= 6 + 3</a:t>
            </a:r>
          </a:p>
          <a:p>
            <a:pPr marL="0" indent="0">
              <a:buNone/>
            </a:pPr>
            <a:r>
              <a:rPr lang="hr-HR" dirty="0" smtClean="0"/>
              <a:t>                 3x </a:t>
            </a:r>
            <a:r>
              <a:rPr lang="hr-HR" dirty="0" smtClean="0"/>
              <a:t>= </a:t>
            </a:r>
            <a:r>
              <a:rPr lang="hr-HR" dirty="0" smtClean="0"/>
              <a:t>9    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6023428" y="1319690"/>
            <a:ext cx="3686629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Provjera:</a:t>
            </a:r>
          </a:p>
          <a:p>
            <a:r>
              <a:rPr lang="hr-HR" sz="2800" dirty="0" smtClean="0"/>
              <a:t>Uvrsti </a:t>
            </a:r>
            <a:r>
              <a:rPr lang="hr-HR" sz="2800" dirty="0" smtClean="0">
                <a:solidFill>
                  <a:srgbClr val="0070C0"/>
                </a:solidFill>
              </a:rPr>
              <a:t>3 </a:t>
            </a:r>
            <a:r>
              <a:rPr lang="hr-HR" sz="2800" dirty="0" smtClean="0"/>
              <a:t>umjesto</a:t>
            </a:r>
            <a:r>
              <a:rPr lang="hr-HR" sz="2800" dirty="0" smtClean="0">
                <a:solidFill>
                  <a:srgbClr val="0070C0"/>
                </a:solidFill>
              </a:rPr>
              <a:t> x</a:t>
            </a:r>
            <a:r>
              <a:rPr lang="hr-HR" sz="2800" dirty="0" smtClean="0"/>
              <a:t>.</a:t>
            </a:r>
            <a:endParaRPr lang="hr-HR" sz="28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6023429" y="2273797"/>
            <a:ext cx="3686628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800" dirty="0"/>
              <a:t>x – (-2x + 3) = 6</a:t>
            </a:r>
          </a:p>
          <a:p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3</a:t>
            </a:r>
            <a:r>
              <a:rPr lang="hr-HR" sz="2800" dirty="0" smtClean="0"/>
              <a:t> </a:t>
            </a:r>
            <a:r>
              <a:rPr lang="hr-HR" sz="2800" dirty="0"/>
              <a:t>– </a:t>
            </a:r>
            <a:r>
              <a:rPr lang="hr-HR" sz="2800" dirty="0" smtClean="0"/>
              <a:t>(-2</a:t>
            </a:r>
            <a:r>
              <a:rPr lang="hr-HR" sz="2800" dirty="0" smtClean="0">
                <a:sym typeface="Symbol" panose="05050102010706020507" pitchFamily="18" charset="2"/>
              </a:rPr>
              <a:t>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3</a:t>
            </a:r>
            <a:r>
              <a:rPr lang="hr-HR" sz="2800" dirty="0" smtClean="0">
                <a:sym typeface="Symbol" panose="05050102010706020507" pitchFamily="18" charset="2"/>
              </a:rPr>
              <a:t>+3)</a:t>
            </a:r>
            <a:r>
              <a:rPr lang="hr-HR" sz="2800" dirty="0" smtClean="0"/>
              <a:t> </a:t>
            </a:r>
            <a:r>
              <a:rPr lang="hr-HR" sz="2800" dirty="0"/>
              <a:t>= </a:t>
            </a:r>
            <a:r>
              <a:rPr lang="hr-HR" sz="2800" dirty="0" smtClean="0"/>
              <a:t>6</a:t>
            </a:r>
            <a:endParaRPr lang="hr-HR" sz="2800" dirty="0"/>
          </a:p>
        </p:txBody>
      </p:sp>
      <p:sp>
        <p:nvSpPr>
          <p:cNvPr id="6" name="Pravokutnik 5"/>
          <p:cNvSpPr/>
          <p:nvPr/>
        </p:nvSpPr>
        <p:spPr>
          <a:xfrm>
            <a:off x="6023427" y="3178036"/>
            <a:ext cx="3686629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2800" dirty="0" smtClean="0">
                <a:sym typeface="Symbol" panose="05050102010706020507" pitchFamily="18" charset="2"/>
              </a:rPr>
              <a:t>    3</a:t>
            </a:r>
            <a:r>
              <a:rPr lang="hr-HR" sz="2800" dirty="0" smtClean="0"/>
              <a:t> </a:t>
            </a:r>
            <a:r>
              <a:rPr lang="hr-HR" sz="2800" dirty="0"/>
              <a:t>– </a:t>
            </a:r>
            <a:r>
              <a:rPr lang="hr-HR" sz="2800" dirty="0" smtClean="0"/>
              <a:t>(-6</a:t>
            </a:r>
            <a:r>
              <a:rPr lang="hr-HR" sz="2800" dirty="0" smtClean="0">
                <a:sym typeface="Symbol" panose="05050102010706020507" pitchFamily="18" charset="2"/>
              </a:rPr>
              <a:t>+3</a:t>
            </a:r>
            <a:r>
              <a:rPr lang="hr-HR" sz="2800" dirty="0">
                <a:sym typeface="Symbol" panose="05050102010706020507" pitchFamily="18" charset="2"/>
              </a:rPr>
              <a:t>)</a:t>
            </a:r>
            <a:r>
              <a:rPr lang="hr-HR" sz="2800" dirty="0"/>
              <a:t> = 6</a:t>
            </a:r>
            <a:endParaRPr lang="hr-HR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Pravokutnik 6"/>
              <p:cNvSpPr/>
              <p:nvPr/>
            </p:nvSpPr>
            <p:spPr>
              <a:xfrm>
                <a:off x="2116039" y="4375557"/>
                <a:ext cx="1332865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hr-H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hr-HR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hr-HR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hr-HR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hr-HR" sz="2800" dirty="0"/>
              </a:p>
            </p:txBody>
          </p:sp>
        </mc:Choice>
        <mc:Fallback>
          <p:sp>
            <p:nvSpPr>
              <p:cNvPr id="7" name="Pravokutni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6039" y="4375557"/>
                <a:ext cx="1332865" cy="9017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kstniOkvir 7"/>
          <p:cNvSpPr txBox="1"/>
          <p:nvPr/>
        </p:nvSpPr>
        <p:spPr>
          <a:xfrm>
            <a:off x="3301773" y="3747293"/>
            <a:ext cx="1899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/ :3</a:t>
            </a:r>
            <a:endParaRPr lang="hr-HR" sz="2800" dirty="0"/>
          </a:p>
        </p:txBody>
      </p:sp>
      <p:sp>
        <p:nvSpPr>
          <p:cNvPr id="9" name="Pravokutnik 8"/>
          <p:cNvSpPr/>
          <p:nvPr/>
        </p:nvSpPr>
        <p:spPr>
          <a:xfrm>
            <a:off x="2337702" y="5248661"/>
            <a:ext cx="1111202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hr-HR" sz="2800" dirty="0" smtClean="0"/>
              <a:t> x </a:t>
            </a:r>
            <a:r>
              <a:rPr lang="hr-HR" sz="2800" dirty="0"/>
              <a:t>= </a:t>
            </a:r>
            <a:r>
              <a:rPr lang="hr-HR" sz="2800" dirty="0" smtClean="0"/>
              <a:t>3  </a:t>
            </a:r>
            <a:endParaRPr lang="hr-HR" sz="2800" dirty="0"/>
          </a:p>
        </p:txBody>
      </p:sp>
      <p:sp>
        <p:nvSpPr>
          <p:cNvPr id="10" name="Pravokutnik 9"/>
          <p:cNvSpPr/>
          <p:nvPr/>
        </p:nvSpPr>
        <p:spPr>
          <a:xfrm>
            <a:off x="6023426" y="3701256"/>
            <a:ext cx="3686629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2800" dirty="0" smtClean="0">
                <a:sym typeface="Symbol" panose="05050102010706020507" pitchFamily="18" charset="2"/>
              </a:rPr>
              <a:t>        3</a:t>
            </a:r>
            <a:r>
              <a:rPr lang="hr-HR" sz="2800" dirty="0" smtClean="0"/>
              <a:t> </a:t>
            </a:r>
            <a:r>
              <a:rPr lang="hr-HR" sz="2800" dirty="0"/>
              <a:t>– </a:t>
            </a:r>
            <a:r>
              <a:rPr lang="hr-HR" sz="2800" dirty="0" smtClean="0"/>
              <a:t>(-3</a:t>
            </a:r>
            <a:r>
              <a:rPr lang="hr-HR" sz="2800" dirty="0" smtClean="0">
                <a:sym typeface="Symbol" panose="05050102010706020507" pitchFamily="18" charset="2"/>
              </a:rPr>
              <a:t>)</a:t>
            </a:r>
            <a:r>
              <a:rPr lang="hr-HR" sz="2800" dirty="0" smtClean="0"/>
              <a:t> </a:t>
            </a:r>
            <a:r>
              <a:rPr lang="hr-HR" sz="2800" dirty="0"/>
              <a:t>= 6</a:t>
            </a:r>
            <a:endParaRPr lang="hr-HR" sz="2800" dirty="0"/>
          </a:p>
        </p:txBody>
      </p:sp>
      <p:sp>
        <p:nvSpPr>
          <p:cNvPr id="11" name="Pravokutnik 10"/>
          <p:cNvSpPr/>
          <p:nvPr/>
        </p:nvSpPr>
        <p:spPr>
          <a:xfrm>
            <a:off x="6023425" y="4150379"/>
            <a:ext cx="3686629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2800" dirty="0" smtClean="0">
                <a:sym typeface="Symbol" panose="05050102010706020507" pitchFamily="18" charset="2"/>
              </a:rPr>
              <a:t>            3</a:t>
            </a:r>
            <a:r>
              <a:rPr lang="hr-HR" sz="2800" dirty="0" smtClean="0"/>
              <a:t> + 3 = </a:t>
            </a:r>
            <a:r>
              <a:rPr lang="hr-HR" sz="2800" dirty="0"/>
              <a:t>6</a:t>
            </a:r>
            <a:endParaRPr lang="hr-HR" sz="2800" dirty="0"/>
          </a:p>
        </p:txBody>
      </p:sp>
      <p:sp>
        <p:nvSpPr>
          <p:cNvPr id="12" name="Pravokutnik 11"/>
          <p:cNvSpPr/>
          <p:nvPr/>
        </p:nvSpPr>
        <p:spPr>
          <a:xfrm>
            <a:off x="6023424" y="4564839"/>
            <a:ext cx="3686629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2800" dirty="0" smtClean="0">
                <a:sym typeface="Symbol" panose="05050102010706020507" pitchFamily="18" charset="2"/>
              </a:rPr>
              <a:t>                   6 </a:t>
            </a:r>
            <a:r>
              <a:rPr lang="hr-HR" sz="2800" dirty="0" smtClean="0"/>
              <a:t>= </a:t>
            </a:r>
            <a:r>
              <a:rPr lang="hr-HR" sz="2800" dirty="0"/>
              <a:t>6</a:t>
            </a:r>
            <a:endParaRPr lang="hr-HR" sz="2800" dirty="0"/>
          </a:p>
        </p:txBody>
      </p:sp>
      <p:pic>
        <p:nvPicPr>
          <p:cNvPr id="13" name="Picture 2" descr="Slikovni rezultat za correct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858" y="4638936"/>
            <a:ext cx="1150711" cy="109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upa 16"/>
          <p:cNvGrpSpPr/>
          <p:nvPr/>
        </p:nvGrpSpPr>
        <p:grpSpPr>
          <a:xfrm>
            <a:off x="1059861" y="1198733"/>
            <a:ext cx="4020139" cy="972967"/>
            <a:chOff x="1059861" y="1198733"/>
            <a:chExt cx="4020139" cy="972967"/>
          </a:xfrm>
        </p:grpSpPr>
        <p:sp>
          <p:nvSpPr>
            <p:cNvPr id="14" name="Elipsa 13"/>
            <p:cNvSpPr/>
            <p:nvPr/>
          </p:nvSpPr>
          <p:spPr>
            <a:xfrm>
              <a:off x="1059861" y="1824674"/>
              <a:ext cx="337139" cy="347026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Oblačić s crtom 1 14"/>
            <p:cNvSpPr/>
            <p:nvPr/>
          </p:nvSpPr>
          <p:spPr>
            <a:xfrm>
              <a:off x="2220290" y="1198733"/>
              <a:ext cx="2770810" cy="598010"/>
            </a:xfrm>
            <a:prstGeom prst="borderCallout1">
              <a:avLst>
                <a:gd name="adj1" fmla="val 50606"/>
                <a:gd name="adj2" fmla="val -64"/>
                <a:gd name="adj3" fmla="val 108253"/>
                <a:gd name="adj4" fmla="val -33291"/>
              </a:avLst>
            </a:prstGeom>
            <a:noFill/>
            <a:ln w="190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TekstniOkvir 15"/>
            <p:cNvSpPr txBox="1"/>
            <p:nvPr/>
          </p:nvSpPr>
          <p:spPr>
            <a:xfrm>
              <a:off x="2220289" y="1198733"/>
              <a:ext cx="28597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 smtClean="0"/>
                <a:t>ispred zagrade je </a:t>
              </a:r>
              <a:r>
                <a:rPr lang="hr-HR" b="1" dirty="0" smtClean="0">
                  <a:solidFill>
                    <a:srgbClr val="FF0000"/>
                  </a:solidFill>
                </a:rPr>
                <a:t>-</a:t>
              </a:r>
              <a:r>
                <a:rPr lang="hr-HR" dirty="0" smtClean="0"/>
                <a:t>, članovi u zagradi mijenjaju predznak. </a:t>
              </a:r>
              <a:endParaRPr lang="hr-HR" dirty="0"/>
            </a:p>
          </p:txBody>
        </p:sp>
      </p:grpSp>
    </p:spTree>
    <p:extLst>
      <p:ext uri="{BB962C8B-B14F-4D97-AF65-F5344CB8AC3E}">
        <p14:creationId xmlns:p14="http://schemas.microsoft.com/office/powerpoint/2010/main" val="183947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237507"/>
            <a:ext cx="10515600" cy="1325563"/>
          </a:xfrm>
        </p:spPr>
        <p:txBody>
          <a:bodyPr/>
          <a:lstStyle/>
          <a:p>
            <a:r>
              <a:rPr lang="hr-HR" dirty="0" smtClean="0"/>
              <a:t>Primjer </a:t>
            </a:r>
            <a:r>
              <a:rPr lang="hr-HR" dirty="0" smtClean="0"/>
              <a:t>2.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8" y="1787197"/>
            <a:ext cx="4648202" cy="4351338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7x </a:t>
            </a:r>
            <a:r>
              <a:rPr lang="hr-HR" dirty="0" smtClean="0"/>
              <a:t>– </a:t>
            </a:r>
            <a:r>
              <a:rPr lang="hr-HR" dirty="0" smtClean="0"/>
              <a:t>(x </a:t>
            </a:r>
            <a:r>
              <a:rPr lang="hr-HR" dirty="0"/>
              <a:t>-</a:t>
            </a:r>
            <a:r>
              <a:rPr lang="hr-HR" dirty="0" smtClean="0"/>
              <a:t> 6) + (-4x + 5) = 1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</a:t>
            </a:r>
          </a:p>
          <a:p>
            <a:pPr marL="0" indent="0">
              <a:buNone/>
            </a:pPr>
            <a:r>
              <a:rPr lang="hr-HR" dirty="0" smtClean="0"/>
              <a:t>   7x -x + 6 + (-4x) + 5 = </a:t>
            </a:r>
            <a:r>
              <a:rPr lang="hr-HR" dirty="0"/>
              <a:t>1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   </a:t>
            </a:r>
            <a:r>
              <a:rPr lang="hr-HR" dirty="0" smtClean="0"/>
              <a:t>      7x </a:t>
            </a:r>
            <a:r>
              <a:rPr lang="hr-HR" dirty="0"/>
              <a:t>-x + 6 </a:t>
            </a:r>
            <a:r>
              <a:rPr lang="hr-HR" dirty="0" smtClean="0"/>
              <a:t>-4x </a:t>
            </a:r>
            <a:r>
              <a:rPr lang="hr-HR" dirty="0"/>
              <a:t>+ 5 = </a:t>
            </a:r>
            <a:r>
              <a:rPr lang="hr-HR" dirty="0" smtClean="0"/>
              <a:t>1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2x + 11 = 1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                                  </a:t>
            </a:r>
            <a:r>
              <a:rPr lang="hr-HR" dirty="0" smtClean="0"/>
              <a:t>2</a:t>
            </a:r>
            <a:r>
              <a:rPr lang="hr-HR" dirty="0" smtClean="0"/>
              <a:t>x </a:t>
            </a:r>
            <a:r>
              <a:rPr lang="hr-HR" dirty="0" smtClean="0"/>
              <a:t>= </a:t>
            </a:r>
            <a:r>
              <a:rPr lang="hr-HR" dirty="0" smtClean="0"/>
              <a:t>1 - 11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2x </a:t>
            </a:r>
            <a:r>
              <a:rPr lang="hr-HR" dirty="0"/>
              <a:t>= </a:t>
            </a:r>
            <a:r>
              <a:rPr lang="hr-HR" dirty="0" smtClean="0"/>
              <a:t>-10</a:t>
            </a:r>
            <a:endParaRPr lang="hr-HR" dirty="0" smtClean="0"/>
          </a:p>
        </p:txBody>
      </p:sp>
      <p:sp>
        <p:nvSpPr>
          <p:cNvPr id="4" name="TekstniOkvir 3"/>
          <p:cNvSpPr txBox="1"/>
          <p:nvPr/>
        </p:nvSpPr>
        <p:spPr>
          <a:xfrm>
            <a:off x="6023428" y="1319690"/>
            <a:ext cx="5225143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Provjera:</a:t>
            </a:r>
          </a:p>
          <a:p>
            <a:r>
              <a:rPr lang="hr-HR" sz="2800" dirty="0" smtClean="0"/>
              <a:t>Uvrsti </a:t>
            </a:r>
            <a:r>
              <a:rPr lang="hr-HR" sz="2800" dirty="0" smtClean="0">
                <a:solidFill>
                  <a:srgbClr val="0070C0"/>
                </a:solidFill>
              </a:rPr>
              <a:t>-5 </a:t>
            </a:r>
            <a:r>
              <a:rPr lang="hr-HR" sz="2800" dirty="0" smtClean="0"/>
              <a:t>umjesto</a:t>
            </a:r>
            <a:r>
              <a:rPr lang="hr-HR" sz="2800" dirty="0" smtClean="0">
                <a:solidFill>
                  <a:srgbClr val="0070C0"/>
                </a:solidFill>
              </a:rPr>
              <a:t> x</a:t>
            </a:r>
            <a:r>
              <a:rPr lang="hr-HR" sz="2800" dirty="0" smtClean="0"/>
              <a:t>.</a:t>
            </a:r>
            <a:endParaRPr lang="hr-HR" sz="28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6023429" y="2273797"/>
            <a:ext cx="5225142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                7x – (x – 6) </a:t>
            </a:r>
            <a:r>
              <a:rPr lang="hr-HR" sz="2800" dirty="0"/>
              <a:t>+ (-</a:t>
            </a:r>
            <a:r>
              <a:rPr lang="hr-HR" sz="2800" dirty="0" smtClean="0"/>
              <a:t>4x+ 5) </a:t>
            </a:r>
            <a:r>
              <a:rPr lang="hr-HR" sz="2800" dirty="0"/>
              <a:t>= 1</a:t>
            </a:r>
          </a:p>
          <a:p>
            <a:r>
              <a:rPr lang="hr-HR" sz="2800" dirty="0" smtClean="0"/>
              <a:t>7</a:t>
            </a:r>
            <a:r>
              <a:rPr lang="hr-HR" sz="2800" dirty="0" smtClean="0">
                <a:sym typeface="Symbol" panose="05050102010706020507" pitchFamily="18" charset="2"/>
              </a:rPr>
              <a:t>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(-5)</a:t>
            </a:r>
            <a:r>
              <a:rPr lang="hr-HR" sz="2800" dirty="0" smtClean="0"/>
              <a:t> – (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</a:rPr>
              <a:t>(-5) </a:t>
            </a:r>
            <a:r>
              <a:rPr lang="hr-HR" sz="2800" dirty="0" smtClean="0"/>
              <a:t>– 6) </a:t>
            </a:r>
            <a:r>
              <a:rPr lang="hr-HR" sz="2800" dirty="0"/>
              <a:t>+ (-</a:t>
            </a:r>
            <a:r>
              <a:rPr lang="hr-HR" sz="2800" dirty="0" smtClean="0"/>
              <a:t>4</a:t>
            </a:r>
            <a:r>
              <a:rPr lang="hr-HR" sz="2800" dirty="0" smtClean="0">
                <a:sym typeface="Symbol" panose="05050102010706020507" pitchFamily="18" charset="2"/>
              </a:rPr>
              <a:t>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(-5)</a:t>
            </a:r>
            <a:r>
              <a:rPr lang="hr-HR" sz="2800" dirty="0" smtClean="0"/>
              <a:t> </a:t>
            </a:r>
            <a:r>
              <a:rPr lang="hr-HR" sz="2800" dirty="0"/>
              <a:t>+ </a:t>
            </a:r>
            <a:r>
              <a:rPr lang="hr-HR" sz="2800" dirty="0" smtClean="0"/>
              <a:t>5) </a:t>
            </a:r>
            <a:r>
              <a:rPr lang="hr-HR" sz="2800" dirty="0"/>
              <a:t>= 1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023427" y="3178036"/>
            <a:ext cx="522514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2800" dirty="0" smtClean="0">
                <a:sym typeface="Symbol" panose="05050102010706020507" pitchFamily="18" charset="2"/>
              </a:rPr>
              <a:t>                  -35</a:t>
            </a:r>
            <a:r>
              <a:rPr lang="hr-HR" sz="2800" dirty="0" smtClean="0"/>
              <a:t> – (-11)+ ( 20 + 5) = 1</a:t>
            </a:r>
            <a:endParaRPr lang="hr-HR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Pravokutnik 6"/>
              <p:cNvSpPr/>
              <p:nvPr/>
            </p:nvSpPr>
            <p:spPr>
              <a:xfrm>
                <a:off x="3548771" y="5236750"/>
                <a:ext cx="1799339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r-H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hr-H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hr-HR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800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num>
                        <m:den>
                          <m:r>
                            <a:rPr lang="hr-H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r-HR" sz="2800" dirty="0"/>
              </a:p>
            </p:txBody>
          </p:sp>
        </mc:Choice>
        <mc:Fallback>
          <p:sp>
            <p:nvSpPr>
              <p:cNvPr id="7" name="Pravokutni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771" y="5236750"/>
                <a:ext cx="1799339" cy="9017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kstniOkvir 7"/>
          <p:cNvSpPr txBox="1"/>
          <p:nvPr/>
        </p:nvSpPr>
        <p:spPr>
          <a:xfrm>
            <a:off x="5059346" y="4776581"/>
            <a:ext cx="1899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/ :2</a:t>
            </a:r>
            <a:endParaRPr lang="hr-HR" sz="2800" dirty="0"/>
          </a:p>
        </p:txBody>
      </p:sp>
      <p:sp>
        <p:nvSpPr>
          <p:cNvPr id="9" name="Pravokutnik 8"/>
          <p:cNvSpPr/>
          <p:nvPr/>
        </p:nvSpPr>
        <p:spPr>
          <a:xfrm>
            <a:off x="3837537" y="6285698"/>
            <a:ext cx="1221809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hr-HR" sz="2800" dirty="0" smtClean="0"/>
              <a:t> x </a:t>
            </a:r>
            <a:r>
              <a:rPr lang="hr-HR" sz="2800" dirty="0"/>
              <a:t>= </a:t>
            </a:r>
            <a:r>
              <a:rPr lang="hr-HR" sz="2800" dirty="0" smtClean="0"/>
              <a:t>-5  </a:t>
            </a:r>
            <a:endParaRPr lang="hr-HR" sz="2800" dirty="0"/>
          </a:p>
        </p:txBody>
      </p:sp>
      <p:sp>
        <p:nvSpPr>
          <p:cNvPr id="10" name="Pravokutnik 9"/>
          <p:cNvSpPr/>
          <p:nvPr/>
        </p:nvSpPr>
        <p:spPr>
          <a:xfrm>
            <a:off x="6023426" y="3701256"/>
            <a:ext cx="5225145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2800" dirty="0" smtClean="0">
                <a:sym typeface="Symbol" panose="05050102010706020507" pitchFamily="18" charset="2"/>
              </a:rPr>
              <a:t>                                -35</a:t>
            </a:r>
            <a:r>
              <a:rPr lang="hr-HR" sz="2800" dirty="0" smtClean="0"/>
              <a:t> + 11 + 25 = 1</a:t>
            </a:r>
            <a:endParaRPr lang="hr-HR" sz="2800" dirty="0"/>
          </a:p>
        </p:txBody>
      </p:sp>
      <p:sp>
        <p:nvSpPr>
          <p:cNvPr id="11" name="Pravokutnik 10"/>
          <p:cNvSpPr/>
          <p:nvPr/>
        </p:nvSpPr>
        <p:spPr>
          <a:xfrm>
            <a:off x="6023425" y="4150379"/>
            <a:ext cx="522514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2800" dirty="0" smtClean="0">
                <a:sym typeface="Symbol" panose="05050102010706020507" pitchFamily="18" charset="2"/>
              </a:rPr>
              <a:t>                                         -35</a:t>
            </a:r>
            <a:r>
              <a:rPr lang="hr-HR" sz="2800" dirty="0" smtClean="0"/>
              <a:t> + 36 = 1</a:t>
            </a:r>
            <a:endParaRPr lang="hr-HR" sz="2800" dirty="0"/>
          </a:p>
        </p:txBody>
      </p:sp>
      <p:sp>
        <p:nvSpPr>
          <p:cNvPr id="12" name="Pravokutnik 11"/>
          <p:cNvSpPr/>
          <p:nvPr/>
        </p:nvSpPr>
        <p:spPr>
          <a:xfrm>
            <a:off x="6023424" y="4564839"/>
            <a:ext cx="5225147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2800" dirty="0" smtClean="0">
                <a:sym typeface="Symbol" panose="05050102010706020507" pitchFamily="18" charset="2"/>
              </a:rPr>
              <a:t>                                                     1 </a:t>
            </a:r>
            <a:r>
              <a:rPr lang="hr-HR" sz="2800" dirty="0" smtClean="0"/>
              <a:t>= 1</a:t>
            </a:r>
            <a:endParaRPr lang="hr-HR" sz="2800" dirty="0"/>
          </a:p>
        </p:txBody>
      </p:sp>
      <p:pic>
        <p:nvPicPr>
          <p:cNvPr id="13" name="Picture 2" descr="Slikovni rezultat za correct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9198" y="4842870"/>
            <a:ext cx="1150711" cy="109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upa 16"/>
          <p:cNvGrpSpPr/>
          <p:nvPr/>
        </p:nvGrpSpPr>
        <p:grpSpPr>
          <a:xfrm>
            <a:off x="1291703" y="1181630"/>
            <a:ext cx="4020139" cy="972967"/>
            <a:chOff x="1059861" y="1198733"/>
            <a:chExt cx="4020139" cy="972967"/>
          </a:xfrm>
        </p:grpSpPr>
        <p:sp>
          <p:nvSpPr>
            <p:cNvPr id="14" name="Elipsa 13"/>
            <p:cNvSpPr/>
            <p:nvPr/>
          </p:nvSpPr>
          <p:spPr>
            <a:xfrm>
              <a:off x="1059861" y="1824674"/>
              <a:ext cx="337139" cy="347026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Oblačić s crtom 1 14"/>
            <p:cNvSpPr/>
            <p:nvPr/>
          </p:nvSpPr>
          <p:spPr>
            <a:xfrm>
              <a:off x="2220290" y="1198733"/>
              <a:ext cx="2770810" cy="598010"/>
            </a:xfrm>
            <a:prstGeom prst="borderCallout1">
              <a:avLst>
                <a:gd name="adj1" fmla="val 50606"/>
                <a:gd name="adj2" fmla="val -64"/>
                <a:gd name="adj3" fmla="val 108253"/>
                <a:gd name="adj4" fmla="val -33291"/>
              </a:avLst>
            </a:prstGeom>
            <a:noFill/>
            <a:ln w="190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TekstniOkvir 15"/>
            <p:cNvSpPr txBox="1"/>
            <p:nvPr/>
          </p:nvSpPr>
          <p:spPr>
            <a:xfrm>
              <a:off x="2220289" y="1198733"/>
              <a:ext cx="28597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 smtClean="0"/>
                <a:t>ispred zagrade je </a:t>
              </a:r>
              <a:r>
                <a:rPr lang="hr-HR" b="1" dirty="0" smtClean="0">
                  <a:solidFill>
                    <a:srgbClr val="FF0000"/>
                  </a:solidFill>
                </a:rPr>
                <a:t>-</a:t>
              </a:r>
              <a:r>
                <a:rPr lang="hr-HR" dirty="0" smtClean="0"/>
                <a:t>, članovi u zagradi mijenjaju predznak. </a:t>
              </a:r>
              <a:endParaRPr lang="hr-HR" dirty="0"/>
            </a:p>
          </p:txBody>
        </p:sp>
      </p:grpSp>
      <p:grpSp>
        <p:nvGrpSpPr>
          <p:cNvPr id="27" name="Grupa 26"/>
          <p:cNvGrpSpPr/>
          <p:nvPr/>
        </p:nvGrpSpPr>
        <p:grpSpPr>
          <a:xfrm>
            <a:off x="2452131" y="1849924"/>
            <a:ext cx="4191945" cy="857858"/>
            <a:chOff x="5679385" y="947628"/>
            <a:chExt cx="4191945" cy="857858"/>
          </a:xfrm>
        </p:grpSpPr>
        <p:sp>
          <p:nvSpPr>
            <p:cNvPr id="24" name="Elipsa 23"/>
            <p:cNvSpPr/>
            <p:nvPr/>
          </p:nvSpPr>
          <p:spPr>
            <a:xfrm>
              <a:off x="5679385" y="947628"/>
              <a:ext cx="337139" cy="347026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čić s crtom 1 24"/>
            <p:cNvSpPr/>
            <p:nvPr/>
          </p:nvSpPr>
          <p:spPr>
            <a:xfrm flipV="1">
              <a:off x="6925775" y="1198733"/>
              <a:ext cx="2770810" cy="598010"/>
            </a:xfrm>
            <a:prstGeom prst="borderCallout1">
              <a:avLst>
                <a:gd name="adj1" fmla="val 50606"/>
                <a:gd name="adj2" fmla="val -64"/>
                <a:gd name="adj3" fmla="val 108253"/>
                <a:gd name="adj4" fmla="val -33291"/>
              </a:avLst>
            </a:prstGeom>
            <a:noFill/>
            <a:ln w="190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TekstniOkvir 25"/>
            <p:cNvSpPr txBox="1"/>
            <p:nvPr/>
          </p:nvSpPr>
          <p:spPr>
            <a:xfrm>
              <a:off x="7011619" y="1159155"/>
              <a:ext cx="28597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 smtClean="0"/>
                <a:t>ispred zagrade je </a:t>
              </a:r>
              <a:r>
                <a:rPr lang="hr-HR" b="1" dirty="0" smtClean="0">
                  <a:solidFill>
                    <a:srgbClr val="FF0000"/>
                  </a:solidFill>
                </a:rPr>
                <a:t>+</a:t>
              </a:r>
              <a:r>
                <a:rPr lang="hr-HR" dirty="0" smtClean="0"/>
                <a:t>, </a:t>
              </a:r>
            </a:p>
            <a:p>
              <a:r>
                <a:rPr lang="hr-HR" dirty="0" smtClean="0"/>
                <a:t>zagrada se izostavlja </a:t>
              </a:r>
              <a:endParaRPr lang="hr-HR" dirty="0"/>
            </a:p>
          </p:txBody>
        </p:sp>
      </p:grpSp>
    </p:spTree>
    <p:extLst>
      <p:ext uri="{BB962C8B-B14F-4D97-AF65-F5344CB8AC3E}">
        <p14:creationId xmlns:p14="http://schemas.microsoft.com/office/powerpoint/2010/main" val="335420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897" y="751809"/>
            <a:ext cx="6420706" cy="4744782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6734603" y="751809"/>
            <a:ext cx="532404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x       kuglica   lijevo, </a:t>
            </a:r>
          </a:p>
          <a:p>
            <a:r>
              <a:rPr lang="hr-HR" sz="2800" dirty="0" smtClean="0"/>
              <a:t>znači   20 – x             kuglica desno</a:t>
            </a:r>
          </a:p>
          <a:p>
            <a:endParaRPr lang="hr-HR" sz="2800" dirty="0"/>
          </a:p>
          <a:p>
            <a:r>
              <a:rPr lang="hr-HR" sz="2800" dirty="0" smtClean="0"/>
              <a:t>Premjestimo 4 plave kuglice nalijevo tada:</a:t>
            </a:r>
          </a:p>
          <a:p>
            <a:r>
              <a:rPr lang="hr-HR" sz="2800" dirty="0" smtClean="0"/>
              <a:t>lijevo ima x + 4 kuglica</a:t>
            </a:r>
          </a:p>
          <a:p>
            <a:r>
              <a:rPr lang="hr-HR" sz="2800" dirty="0" smtClean="0"/>
              <a:t>desno ima 20 – x – 4 kuglica </a:t>
            </a:r>
            <a:endParaRPr lang="hr-HR" sz="2800" dirty="0"/>
          </a:p>
          <a:p>
            <a:r>
              <a:rPr lang="hr-HR" sz="2800" dirty="0" smtClean="0"/>
              <a:t>Sada je lijevo tri puta više kuglica:</a:t>
            </a:r>
          </a:p>
          <a:p>
            <a:r>
              <a:rPr lang="hr-HR" sz="2800" dirty="0"/>
              <a:t> </a:t>
            </a:r>
            <a:r>
              <a:rPr lang="hr-HR" sz="2800" dirty="0" smtClean="0"/>
              <a:t>     lijevo = 3 </a:t>
            </a:r>
            <a:r>
              <a:rPr lang="hr-HR" sz="2800" dirty="0" smtClean="0">
                <a:sym typeface="Symbol" panose="05050102010706020507" pitchFamily="18" charset="2"/>
              </a:rPr>
              <a:t> desno</a:t>
            </a:r>
          </a:p>
          <a:p>
            <a:r>
              <a:rPr lang="hr-HR" sz="2800" b="1" dirty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 </a:t>
            </a:r>
            <a:r>
              <a:rPr lang="hr-HR" sz="2800" b="1" dirty="0" smtClean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   x + 4 = 3(20 – x – 4)</a:t>
            </a:r>
          </a:p>
          <a:p>
            <a:r>
              <a:rPr lang="hr-HR" sz="2800" dirty="0" smtClean="0"/>
              <a:t>Kako riješiti tu jednadžbu?</a:t>
            </a:r>
          </a:p>
          <a:p>
            <a:endParaRPr lang="hr-HR" sz="2800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332" y="1218093"/>
            <a:ext cx="401294" cy="421313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0519" y="796780"/>
            <a:ext cx="391262" cy="42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09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hr-HR" dirty="0" smtClean="0"/>
              <a:t>Prisjeti se: distributivnost množenja prema zbrajanju</a:t>
            </a:r>
            <a:endParaRPr lang="hr-HR" dirty="0"/>
          </a:p>
        </p:txBody>
      </p:sp>
      <p:pic>
        <p:nvPicPr>
          <p:cNvPr id="1025" name="Picture 1" descr="00000000 000000000000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53" y="1690688"/>
            <a:ext cx="3362794" cy="514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utnik 3"/>
          <p:cNvSpPr/>
          <p:nvPr/>
        </p:nvSpPr>
        <p:spPr>
          <a:xfrm>
            <a:off x="4662594" y="1690688"/>
            <a:ext cx="6405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latin typeface="Calibri" panose="020F0502020204030204" pitchFamily="34" charset="0"/>
              </a:rPr>
              <a:t>3 </a:t>
            </a:r>
            <a:r>
              <a:rPr lang="en-US" sz="2800" dirty="0">
                <a:latin typeface="Symbol" panose="05050102010706020507" pitchFamily="18" charset="2"/>
              </a:rPr>
              <a:t>×</a:t>
            </a:r>
            <a:r>
              <a:rPr lang="hr-HR" sz="2800" dirty="0">
                <a:latin typeface="Calibri" panose="020F0502020204030204" pitchFamily="34" charset="0"/>
              </a:rPr>
              <a:t> 8 + 3 </a:t>
            </a:r>
            <a:r>
              <a:rPr lang="en-US" sz="2800" dirty="0">
                <a:latin typeface="Symbol" panose="05050102010706020507" pitchFamily="18" charset="2"/>
              </a:rPr>
              <a:t>×</a:t>
            </a:r>
            <a:r>
              <a:rPr lang="hr-HR" sz="2800" dirty="0">
                <a:latin typeface="Calibri" panose="020F0502020204030204" pitchFamily="34" charset="0"/>
              </a:rPr>
              <a:t>12 </a:t>
            </a:r>
            <a:r>
              <a:rPr lang="hr-HR" sz="2800" dirty="0" smtClean="0">
                <a:latin typeface="Calibri" panose="020F0502020204030204" pitchFamily="34" charset="0"/>
              </a:rPr>
              <a:t>= </a:t>
            </a:r>
            <a:r>
              <a:rPr lang="hr-HR" sz="2800" dirty="0">
                <a:latin typeface="Calibri" panose="020F0502020204030204" pitchFamily="34" charset="0"/>
              </a:rPr>
              <a:t>3 </a:t>
            </a:r>
            <a:r>
              <a:rPr lang="en-US" sz="2800" dirty="0">
                <a:latin typeface="Symbol" panose="05050102010706020507" pitchFamily="18" charset="2"/>
              </a:rPr>
              <a:t>×</a:t>
            </a:r>
            <a:r>
              <a:rPr lang="hr-HR" sz="2800" dirty="0">
                <a:latin typeface="Calibri" panose="020F0502020204030204" pitchFamily="34" charset="0"/>
              </a:rPr>
              <a:t> </a:t>
            </a:r>
            <a:r>
              <a:rPr lang="hr-HR" sz="2800" dirty="0" smtClean="0">
                <a:latin typeface="Calibri" panose="020F0502020204030204" pitchFamily="34" charset="0"/>
              </a:rPr>
              <a:t>(8 + 12) = </a:t>
            </a:r>
            <a:r>
              <a:rPr lang="hr-HR" sz="2800" dirty="0">
                <a:latin typeface="Calibri" panose="020F0502020204030204" pitchFamily="34" charset="0"/>
              </a:rPr>
              <a:t>3 </a:t>
            </a:r>
            <a:r>
              <a:rPr lang="en-US" sz="2800" dirty="0">
                <a:latin typeface="Symbol" panose="05050102010706020507" pitchFamily="18" charset="2"/>
              </a:rPr>
              <a:t>×</a:t>
            </a:r>
            <a:r>
              <a:rPr lang="hr-HR" sz="2800" dirty="0">
                <a:latin typeface="Calibri" panose="020F0502020204030204" pitchFamily="34" charset="0"/>
              </a:rPr>
              <a:t> </a:t>
            </a:r>
            <a:r>
              <a:rPr lang="hr-HR" sz="2800" dirty="0" smtClean="0">
                <a:latin typeface="Calibri" panose="020F0502020204030204" pitchFamily="34" charset="0"/>
              </a:rPr>
              <a:t>20  = 60</a:t>
            </a:r>
            <a:endParaRPr lang="hr-HR" sz="28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Pravokutnik 4"/>
              <p:cNvSpPr/>
              <p:nvPr/>
            </p:nvSpPr>
            <p:spPr>
              <a:xfrm>
                <a:off x="824147" y="3016251"/>
                <a:ext cx="5424254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r-HR" sz="2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(a </a:t>
                </a:r>
                <a:r>
                  <a:rPr lang="en-US" sz="2800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+</a:t>
                </a:r>
                <a:r>
                  <a:rPr lang="hr-HR" sz="2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 b)  </a:t>
                </a:r>
                <a:r>
                  <a:rPr lang="en-US" sz="2800" dirty="0">
                    <a:solidFill>
                      <a:srgbClr val="00B050"/>
                    </a:solidFill>
                    <a:latin typeface="Symbol" panose="05050102010706020507" pitchFamily="18" charset="2"/>
                  </a:rPr>
                  <a:t>×</a:t>
                </a:r>
                <a:r>
                  <a:rPr lang="hr-HR" sz="2800" dirty="0">
                    <a:solidFill>
                      <a:srgbClr val="00B050"/>
                    </a:solidFill>
                    <a:latin typeface="Calibri" panose="020F0502020204030204" pitchFamily="34" charset="0"/>
                  </a:rPr>
                  <a:t> c</a:t>
                </a:r>
                <a:r>
                  <a:rPr lang="hr-HR" sz="2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 =  a  </a:t>
                </a:r>
                <a:r>
                  <a:rPr lang="en-US" sz="2800" dirty="0">
                    <a:solidFill>
                      <a:srgbClr val="00B050"/>
                    </a:solidFill>
                    <a:latin typeface="Symbol" panose="05050102010706020507" pitchFamily="18" charset="2"/>
                  </a:rPr>
                  <a:t>×</a:t>
                </a:r>
                <a:r>
                  <a:rPr lang="hr-HR" sz="2800" dirty="0">
                    <a:solidFill>
                      <a:srgbClr val="00B050"/>
                    </a:solidFill>
                    <a:latin typeface="Calibri" panose="020F0502020204030204" pitchFamily="34" charset="0"/>
                  </a:rPr>
                  <a:t> c</a:t>
                </a:r>
                <a:r>
                  <a:rPr lang="hr-HR" sz="2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  + b </a:t>
                </a:r>
                <a:r>
                  <a:rPr lang="en-US" sz="2800" dirty="0">
                    <a:solidFill>
                      <a:srgbClr val="00B050"/>
                    </a:solidFill>
                    <a:latin typeface="Symbol" panose="05050102010706020507" pitchFamily="18" charset="2"/>
                  </a:rPr>
                  <a:t>×</a:t>
                </a:r>
                <a:r>
                  <a:rPr lang="hr-HR" sz="2800" dirty="0">
                    <a:solidFill>
                      <a:srgbClr val="00B050"/>
                    </a:solidFill>
                    <a:latin typeface="Calibri" panose="020F0502020204030204" pitchFamily="34" charset="0"/>
                  </a:rPr>
                  <a:t> c </a:t>
                </a:r>
                <a:endParaRPr lang="hr-HR" sz="2800" dirty="0">
                  <a:latin typeface="Calibri" panose="020F0502020204030204" pitchFamily="34" charset="0"/>
                </a:endParaRPr>
              </a:p>
              <a:p>
                <a:r>
                  <a:rPr lang="hr-HR" sz="2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(a </a:t>
                </a:r>
                <a:r>
                  <a:rPr lang="en-US" sz="2800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+</a:t>
                </a:r>
                <a:r>
                  <a:rPr lang="hr-HR" sz="2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 b)</a:t>
                </a:r>
                <a:r>
                  <a:rPr lang="hr-HR" sz="2800" dirty="0">
                    <a:solidFill>
                      <a:srgbClr val="00B050"/>
                    </a:solidFill>
                    <a:latin typeface="Calibri" panose="020F0502020204030204" pitchFamily="34" charset="0"/>
                  </a:rPr>
                  <a:t> c</a:t>
                </a:r>
                <a:r>
                  <a:rPr lang="hr-HR" sz="2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 =  </a:t>
                </a:r>
                <a:r>
                  <a:rPr lang="hr-HR" sz="28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a</a:t>
                </a:r>
                <a:r>
                  <a:rPr lang="hr-HR" sz="2800" dirty="0" err="1">
                    <a:solidFill>
                      <a:srgbClr val="00B050"/>
                    </a:solidFill>
                    <a:latin typeface="Calibri" panose="020F0502020204030204" pitchFamily="34" charset="0"/>
                  </a:rPr>
                  <a:t>c</a:t>
                </a:r>
                <a:r>
                  <a:rPr lang="hr-HR" sz="2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  + </a:t>
                </a:r>
                <a:r>
                  <a:rPr lang="hr-HR" sz="28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b</a:t>
                </a:r>
                <a:r>
                  <a:rPr lang="hr-HR" sz="2800" dirty="0" err="1">
                    <a:solidFill>
                      <a:srgbClr val="00B050"/>
                    </a:solidFill>
                    <a:latin typeface="Calibri" panose="020F0502020204030204" pitchFamily="34" charset="0"/>
                  </a:rPr>
                  <a:t>c</a:t>
                </a:r>
                <a:r>
                  <a:rPr lang="hr-HR" sz="2800" dirty="0">
                    <a:solidFill>
                      <a:srgbClr val="00B050"/>
                    </a:solidFill>
                    <a:latin typeface="Calibri" panose="020F0502020204030204" pitchFamily="34" charset="0"/>
                  </a:rPr>
                  <a:t>  </a:t>
                </a:r>
                <a:endParaRPr lang="hr-HR" sz="2800" dirty="0">
                  <a:latin typeface="Calibri" panose="020F0502020204030204" pitchFamily="34" charset="0"/>
                </a:endParaRPr>
              </a:p>
              <a:p>
                <a:r>
                  <a:rPr lang="hr-HR" sz="2800" dirty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a</a:t>
                </a:r>
                <a:r>
                  <a:rPr lang="hr-HR" sz="2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(b </a:t>
                </a:r>
                <a:r>
                  <a:rPr lang="en-US" sz="2800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+</a:t>
                </a:r>
                <a:r>
                  <a:rPr lang="hr-HR" sz="2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 c) =  </a:t>
                </a:r>
                <a:r>
                  <a:rPr lang="hr-HR" sz="2800" dirty="0" err="1">
                    <a:solidFill>
                      <a:srgbClr val="0000FF"/>
                    </a:solidFill>
                    <a:latin typeface="Calibri" panose="020F0502020204030204" pitchFamily="34" charset="0"/>
                  </a:rPr>
                  <a:t>a</a:t>
                </a:r>
                <a:r>
                  <a:rPr lang="hr-HR" sz="28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b</a:t>
                </a:r>
                <a:r>
                  <a:rPr lang="hr-HR" sz="2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  + </a:t>
                </a:r>
                <a:r>
                  <a:rPr lang="hr-HR" sz="2800" dirty="0" err="1">
                    <a:solidFill>
                      <a:srgbClr val="0000FF"/>
                    </a:solidFill>
                    <a:latin typeface="Calibri" panose="020F0502020204030204" pitchFamily="34" charset="0"/>
                  </a:rPr>
                  <a:t>a</a:t>
                </a:r>
                <a:r>
                  <a:rPr lang="hr-HR" sz="2800" dirty="0" err="1">
                    <a:solidFill>
                      <a:srgbClr val="FF0066"/>
                    </a:solidFill>
                    <a:latin typeface="Calibri" panose="020F0502020204030204" pitchFamily="34" charset="0"/>
                  </a:rPr>
                  <a:t>c</a:t>
                </a:r>
                <a:r>
                  <a:rPr lang="hr-HR" sz="2800" dirty="0">
                    <a:solidFill>
                      <a:srgbClr val="FF0066"/>
                    </a:solidFill>
                    <a:latin typeface="Calibri" panose="020F0502020204030204" pitchFamily="34" charset="0"/>
                  </a:rPr>
                  <a:t> </a:t>
                </a:r>
                <a:endParaRPr lang="hr-HR" sz="2800" dirty="0">
                  <a:latin typeface="Calibri" panose="020F0502020204030204" pitchFamily="34" charset="0"/>
                </a:endParaRPr>
              </a:p>
              <a:p>
                <a:r>
                  <a:rPr lang="hr-HR" sz="2800" dirty="0">
                    <a:latin typeface="Calibri" panose="020F0502020204030204" pitchFamily="34" charset="0"/>
                  </a:rPr>
                  <a:t>a, b, c </a:t>
                </a:r>
                <a:r>
                  <a:rPr lang="en-US" sz="2800" dirty="0">
                    <a:latin typeface="Symbol" panose="05050102010706020507" pitchFamily="18" charset="2"/>
                  </a:rPr>
                  <a:t>Î</a:t>
                </a:r>
                <a14:m>
                  <m:oMath xmlns:m="http://schemas.openxmlformats.org/officeDocument/2006/math">
                    <m:r>
                      <a:rPr lang="hr-H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ℚ</m:t>
                    </m:r>
                  </m:oMath>
                </a14:m>
                <a:endParaRPr lang="hr-HR" sz="2800" dirty="0">
                  <a:latin typeface="Calibri" panose="020F0502020204030204" pitchFamily="34" charset="0"/>
                </a:endParaRPr>
              </a:p>
              <a:p>
                <a:r>
                  <a:rPr lang="hr-HR" sz="2800" b="1" i="1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distributivnost množenja</a:t>
                </a:r>
                <a:endParaRPr lang="hr-HR" sz="2800" dirty="0">
                  <a:solidFill>
                    <a:srgbClr val="FF0000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" name="Pravokutni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147" y="3016251"/>
                <a:ext cx="5424254" cy="2246769"/>
              </a:xfrm>
              <a:prstGeom prst="rect">
                <a:avLst/>
              </a:prstGeom>
              <a:blipFill>
                <a:blip r:embed="rId3"/>
                <a:stretch>
                  <a:fillRect l="-2247" t="-3533" b="-706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ični oblačić 5"/>
          <p:cNvSpPr/>
          <p:nvPr/>
        </p:nvSpPr>
        <p:spPr>
          <a:xfrm>
            <a:off x="6457950" y="3016251"/>
            <a:ext cx="3848100" cy="2246769"/>
          </a:xfrm>
          <a:prstGeom prst="cloudCallout">
            <a:avLst>
              <a:gd name="adj1" fmla="val -83704"/>
              <a:gd name="adj2" fmla="val 379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kstniOkvir 6"/>
          <p:cNvSpPr txBox="1"/>
          <p:nvPr/>
        </p:nvSpPr>
        <p:spPr>
          <a:xfrm>
            <a:off x="7200900" y="3448050"/>
            <a:ext cx="23812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Ponovi: </a:t>
            </a:r>
          </a:p>
          <a:p>
            <a:r>
              <a:rPr lang="hr-HR" sz="2800" dirty="0" smtClean="0"/>
              <a:t>Cijeli brojevi,</a:t>
            </a:r>
          </a:p>
          <a:p>
            <a:r>
              <a:rPr lang="hr-HR" sz="2800" dirty="0" smtClean="0"/>
              <a:t>4. 2. 2020.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38713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237507"/>
            <a:ext cx="10515600" cy="1325563"/>
          </a:xfrm>
        </p:spPr>
        <p:txBody>
          <a:bodyPr/>
          <a:lstStyle/>
          <a:p>
            <a:r>
              <a:rPr lang="hr-HR" dirty="0" smtClean="0"/>
              <a:t>Primjer </a:t>
            </a:r>
            <a:r>
              <a:rPr lang="hr-HR" dirty="0" smtClean="0"/>
              <a:t>3.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8" y="1787197"/>
            <a:ext cx="464820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b="1" dirty="0">
                <a:sym typeface="Symbol" panose="05050102010706020507" pitchFamily="18" charset="2"/>
              </a:rPr>
              <a:t> x + 4 = 3(20 – x – 4)</a:t>
            </a:r>
            <a:r>
              <a:rPr lang="hr-HR" dirty="0" smtClean="0"/>
              <a:t>    </a:t>
            </a:r>
          </a:p>
          <a:p>
            <a:pPr marL="0" indent="0">
              <a:buNone/>
            </a:pPr>
            <a:r>
              <a:rPr lang="hr-HR" b="1" dirty="0" smtClean="0">
                <a:sym typeface="Symbol" panose="05050102010706020507" pitchFamily="18" charset="2"/>
              </a:rPr>
              <a:t> x </a:t>
            </a:r>
            <a:r>
              <a:rPr lang="hr-HR" b="1" dirty="0">
                <a:sym typeface="Symbol" panose="05050102010706020507" pitchFamily="18" charset="2"/>
              </a:rPr>
              <a:t>+ 4 = </a:t>
            </a:r>
            <a:r>
              <a:rPr lang="hr-HR" b="1" dirty="0" smtClean="0">
                <a:sym typeface="Symbol" panose="05050102010706020507" pitchFamily="18" charset="2"/>
              </a:rPr>
              <a:t>3(16 </a:t>
            </a:r>
            <a:r>
              <a:rPr lang="hr-HR" b="1" dirty="0">
                <a:sym typeface="Symbol" panose="05050102010706020507" pitchFamily="18" charset="2"/>
              </a:rPr>
              <a:t>– </a:t>
            </a:r>
            <a:r>
              <a:rPr lang="hr-HR" b="1" dirty="0" smtClean="0">
                <a:sym typeface="Symbol" panose="05050102010706020507" pitchFamily="18" charset="2"/>
              </a:rPr>
              <a:t>x)</a:t>
            </a:r>
            <a:endParaRPr lang="hr-HR" dirty="0" smtClean="0"/>
          </a:p>
          <a:p>
            <a:pPr marL="0" indent="0">
              <a:buNone/>
            </a:pPr>
            <a:r>
              <a:rPr lang="hr-HR" b="1" dirty="0">
                <a:sym typeface="Symbol" panose="05050102010706020507" pitchFamily="18" charset="2"/>
              </a:rPr>
              <a:t> </a:t>
            </a:r>
            <a:endParaRPr lang="hr-HR" b="1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hr-HR" b="1" dirty="0" smtClean="0">
                <a:sym typeface="Symbol" panose="05050102010706020507" pitchFamily="18" charset="2"/>
              </a:rPr>
              <a:t>x </a:t>
            </a:r>
            <a:r>
              <a:rPr lang="hr-HR" b="1" dirty="0">
                <a:sym typeface="Symbol" panose="05050102010706020507" pitchFamily="18" charset="2"/>
              </a:rPr>
              <a:t>+ 4 = </a:t>
            </a:r>
            <a:r>
              <a:rPr lang="hr-HR" b="1" dirty="0" smtClean="0">
                <a:sym typeface="Symbol" panose="05050102010706020507" pitchFamily="18" charset="2"/>
              </a:rPr>
              <a:t>316 </a:t>
            </a:r>
            <a:r>
              <a:rPr lang="hr-HR" b="1" dirty="0">
                <a:sym typeface="Symbol" panose="05050102010706020507" pitchFamily="18" charset="2"/>
              </a:rPr>
              <a:t>– </a:t>
            </a:r>
            <a:r>
              <a:rPr lang="hr-HR" b="1" dirty="0" smtClean="0">
                <a:sym typeface="Symbol" panose="05050102010706020507" pitchFamily="18" charset="2"/>
              </a:rPr>
              <a:t>3x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 x + 4 = 48 – 3x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x + 3x = 48 - 4</a:t>
            </a:r>
          </a:p>
          <a:p>
            <a:pPr marL="0" indent="0">
              <a:buNone/>
            </a:pPr>
            <a:r>
              <a:rPr lang="hr-HR" dirty="0" smtClean="0"/>
              <a:t>      4x = 44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                                 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</a:t>
            </a:r>
            <a:endParaRPr lang="hr-HR" dirty="0" smtClean="0"/>
          </a:p>
        </p:txBody>
      </p:sp>
      <p:sp>
        <p:nvSpPr>
          <p:cNvPr id="4" name="TekstniOkvir 3"/>
          <p:cNvSpPr txBox="1"/>
          <p:nvPr/>
        </p:nvSpPr>
        <p:spPr>
          <a:xfrm>
            <a:off x="6023428" y="1319690"/>
            <a:ext cx="5225143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Provjera:</a:t>
            </a:r>
          </a:p>
          <a:p>
            <a:r>
              <a:rPr lang="hr-HR" sz="2800" dirty="0" smtClean="0"/>
              <a:t>Uvrsti </a:t>
            </a:r>
            <a:r>
              <a:rPr lang="hr-HR" sz="2800" dirty="0" smtClean="0">
                <a:solidFill>
                  <a:srgbClr val="0070C0"/>
                </a:solidFill>
              </a:rPr>
              <a:t>11 </a:t>
            </a:r>
            <a:r>
              <a:rPr lang="hr-HR" sz="2800" dirty="0" smtClean="0"/>
              <a:t>umjesto</a:t>
            </a:r>
            <a:r>
              <a:rPr lang="hr-HR" sz="2800" dirty="0" smtClean="0">
                <a:solidFill>
                  <a:srgbClr val="0070C0"/>
                </a:solidFill>
              </a:rPr>
              <a:t> </a:t>
            </a:r>
            <a:r>
              <a:rPr lang="hr-HR" sz="2800" dirty="0" smtClean="0">
                <a:solidFill>
                  <a:srgbClr val="0070C0"/>
                </a:solidFill>
              </a:rPr>
              <a:t>x</a:t>
            </a:r>
            <a:r>
              <a:rPr lang="hr-HR" sz="2800" dirty="0" smtClean="0"/>
              <a:t>.</a:t>
            </a:r>
            <a:endParaRPr lang="hr-HR" sz="28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6023429" y="2273797"/>
            <a:ext cx="5225142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x + 4 = 3(16 – x)</a:t>
            </a:r>
          </a:p>
          <a:p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hr-HR" sz="2800" dirty="0" smtClean="0"/>
              <a:t> </a:t>
            </a:r>
            <a:r>
              <a:rPr lang="hr-HR" sz="2800" dirty="0"/>
              <a:t>+ 4 = 3(16 –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hr-HR" sz="2800" dirty="0" smtClean="0"/>
              <a:t>)</a:t>
            </a:r>
            <a:endParaRPr lang="hr-HR" sz="2800" dirty="0"/>
          </a:p>
        </p:txBody>
      </p:sp>
      <p:sp>
        <p:nvSpPr>
          <p:cNvPr id="6" name="Pravokutnik 5"/>
          <p:cNvSpPr/>
          <p:nvPr/>
        </p:nvSpPr>
        <p:spPr>
          <a:xfrm>
            <a:off x="6023427" y="3178036"/>
            <a:ext cx="522514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2800" dirty="0" smtClean="0">
                <a:sym typeface="Symbol" panose="05050102010706020507" pitchFamily="18" charset="2"/>
              </a:rPr>
              <a:t>       15</a:t>
            </a:r>
            <a:r>
              <a:rPr lang="hr-HR" sz="2800" dirty="0" smtClean="0"/>
              <a:t> = 3</a:t>
            </a:r>
            <a:r>
              <a:rPr lang="hr-HR" sz="2800" dirty="0" smtClean="0">
                <a:sym typeface="Symbol" panose="05050102010706020507" pitchFamily="18" charset="2"/>
              </a:rPr>
              <a:t>5</a:t>
            </a:r>
            <a:endParaRPr lang="hr-HR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Pravokutnik 6"/>
              <p:cNvSpPr/>
              <p:nvPr/>
            </p:nvSpPr>
            <p:spPr>
              <a:xfrm>
                <a:off x="1334844" y="5039969"/>
                <a:ext cx="1531638" cy="8974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hr-H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hr-HR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hr-HR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800" b="0" i="1" smtClean="0">
                              <a:latin typeface="Cambria Math" panose="02040503050406030204" pitchFamily="18" charset="0"/>
                            </a:rPr>
                            <m:t>44</m:t>
                          </m:r>
                        </m:num>
                        <m:den>
                          <m:r>
                            <a:rPr lang="hr-HR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hr-HR" sz="2800" dirty="0"/>
              </a:p>
            </p:txBody>
          </p:sp>
        </mc:Choice>
        <mc:Fallback>
          <p:sp>
            <p:nvSpPr>
              <p:cNvPr id="7" name="Pravokutni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844" y="5039969"/>
                <a:ext cx="1531638" cy="8974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kstniOkvir 7"/>
          <p:cNvSpPr txBox="1"/>
          <p:nvPr/>
        </p:nvSpPr>
        <p:spPr>
          <a:xfrm>
            <a:off x="2637692" y="4564839"/>
            <a:ext cx="1899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/ :4</a:t>
            </a:r>
            <a:endParaRPr lang="hr-HR" sz="2800" dirty="0"/>
          </a:p>
        </p:txBody>
      </p:sp>
      <p:sp>
        <p:nvSpPr>
          <p:cNvPr id="9" name="Pravokutnik 8"/>
          <p:cNvSpPr/>
          <p:nvPr/>
        </p:nvSpPr>
        <p:spPr>
          <a:xfrm>
            <a:off x="1453691" y="5977496"/>
            <a:ext cx="1293944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hr-HR" sz="2800" dirty="0" smtClean="0"/>
              <a:t> x </a:t>
            </a:r>
            <a:r>
              <a:rPr lang="hr-HR" sz="2800" dirty="0"/>
              <a:t>= </a:t>
            </a:r>
            <a:r>
              <a:rPr lang="hr-HR" sz="2800" dirty="0" smtClean="0"/>
              <a:t>11  </a:t>
            </a:r>
            <a:endParaRPr lang="hr-HR" sz="2800" dirty="0"/>
          </a:p>
        </p:txBody>
      </p:sp>
      <p:sp>
        <p:nvSpPr>
          <p:cNvPr id="10" name="Pravokutnik 9"/>
          <p:cNvSpPr/>
          <p:nvPr/>
        </p:nvSpPr>
        <p:spPr>
          <a:xfrm>
            <a:off x="6023426" y="3701256"/>
            <a:ext cx="5225145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2800" dirty="0" smtClean="0">
                <a:sym typeface="Symbol" panose="05050102010706020507" pitchFamily="18" charset="2"/>
              </a:rPr>
              <a:t>        15 = 15</a:t>
            </a:r>
            <a:endParaRPr lang="hr-HR" sz="2800" dirty="0"/>
          </a:p>
        </p:txBody>
      </p:sp>
      <p:pic>
        <p:nvPicPr>
          <p:cNvPr id="13" name="Picture 2" descr="Slikovni rezultat za correct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498" y="3415604"/>
            <a:ext cx="1150711" cy="109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upa 17"/>
          <p:cNvGrpSpPr/>
          <p:nvPr/>
        </p:nvGrpSpPr>
        <p:grpSpPr>
          <a:xfrm>
            <a:off x="1915635" y="2263201"/>
            <a:ext cx="3343252" cy="952573"/>
            <a:chOff x="1907845" y="2299491"/>
            <a:chExt cx="3343252" cy="952573"/>
          </a:xfrm>
        </p:grpSpPr>
        <p:sp>
          <p:nvSpPr>
            <p:cNvPr id="23" name="Elipsa 22"/>
            <p:cNvSpPr/>
            <p:nvPr/>
          </p:nvSpPr>
          <p:spPr>
            <a:xfrm>
              <a:off x="1907845" y="2299491"/>
              <a:ext cx="337139" cy="347026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čić s crtom 1 27"/>
            <p:cNvSpPr/>
            <p:nvPr/>
          </p:nvSpPr>
          <p:spPr>
            <a:xfrm>
              <a:off x="2244984" y="2629894"/>
              <a:ext cx="2770810" cy="598010"/>
            </a:xfrm>
            <a:prstGeom prst="borderCallout1">
              <a:avLst>
                <a:gd name="adj1" fmla="val 50606"/>
                <a:gd name="adj2" fmla="val -64"/>
                <a:gd name="adj3" fmla="val -4304"/>
                <a:gd name="adj4" fmla="val -5790"/>
              </a:avLst>
            </a:prstGeom>
            <a:noFill/>
            <a:ln w="190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TekstniOkvir 28"/>
            <p:cNvSpPr txBox="1"/>
            <p:nvPr/>
          </p:nvSpPr>
          <p:spPr>
            <a:xfrm>
              <a:off x="2391386" y="2605733"/>
              <a:ext cx="28597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 smtClean="0"/>
                <a:t>Broj 3 množi SVAKI član zagrade. </a:t>
              </a:r>
              <a:endParaRPr lang="hr-HR" dirty="0"/>
            </a:p>
          </p:txBody>
        </p:sp>
      </p:grpSp>
    </p:spTree>
    <p:extLst>
      <p:ext uri="{BB962C8B-B14F-4D97-AF65-F5344CB8AC3E}">
        <p14:creationId xmlns:p14="http://schemas.microsoft.com/office/powerpoint/2010/main" val="418662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237507"/>
            <a:ext cx="10515600" cy="1325563"/>
          </a:xfrm>
        </p:spPr>
        <p:txBody>
          <a:bodyPr/>
          <a:lstStyle/>
          <a:p>
            <a:r>
              <a:rPr lang="hr-HR" dirty="0" smtClean="0"/>
              <a:t>Primjer </a:t>
            </a:r>
            <a:r>
              <a:rPr lang="hr-HR" dirty="0" smtClean="0"/>
              <a:t>4.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8" y="1787197"/>
            <a:ext cx="1135380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>
                <a:sym typeface="Symbol" panose="05050102010706020507" pitchFamily="18" charset="2"/>
              </a:rPr>
              <a:t> </a:t>
            </a:r>
            <a:r>
              <a:rPr lang="hr-HR" dirty="0" smtClean="0">
                <a:sym typeface="Symbol" panose="05050102010706020507" pitchFamily="18" charset="2"/>
              </a:rPr>
              <a:t>4(3 – 2x) – 5(3x – 8) = -7(4 – 3x) – 2(8x + 16)</a:t>
            </a:r>
          </a:p>
          <a:p>
            <a:pPr marL="0" indent="0">
              <a:buNone/>
            </a:pPr>
            <a:r>
              <a:rPr lang="hr-HR" dirty="0" smtClean="0"/>
              <a:t>4</a:t>
            </a:r>
            <a:r>
              <a:rPr lang="hr-HR" dirty="0" smtClean="0">
                <a:sym typeface="Symbol" panose="05050102010706020507" pitchFamily="18" charset="2"/>
              </a:rPr>
              <a:t>3 - 42x -53x -5(-8) = -74 - 7(-3x) - 28x - 216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>
                <a:sym typeface="Symbol" panose="05050102010706020507" pitchFamily="18" charset="2"/>
              </a:rPr>
              <a:t> 12 – 8x – 15x + 40 =-28 + 21x – 16x - 32</a:t>
            </a:r>
            <a:endParaRPr lang="hr-HR" dirty="0" smtClean="0"/>
          </a:p>
          <a:p>
            <a:pPr marL="0" indent="0">
              <a:buNone/>
            </a:pPr>
            <a:r>
              <a:rPr lang="hr-HR" dirty="0">
                <a:sym typeface="Symbol" panose="05050102010706020507" pitchFamily="18" charset="2"/>
              </a:rPr>
              <a:t> </a:t>
            </a:r>
            <a:r>
              <a:rPr lang="hr-HR" dirty="0" smtClean="0">
                <a:sym typeface="Symbol" panose="05050102010706020507" pitchFamily="18" charset="2"/>
              </a:rPr>
              <a:t>-23x + 52 = 5x - 60</a:t>
            </a:r>
          </a:p>
          <a:p>
            <a:pPr marL="0" indent="0">
              <a:buNone/>
            </a:pPr>
            <a:r>
              <a:rPr lang="hr-HR" dirty="0" smtClean="0">
                <a:sym typeface="Symbol" panose="05050102010706020507" pitchFamily="18" charset="2"/>
              </a:rPr>
              <a:t>-23x – 5x </a:t>
            </a:r>
            <a:r>
              <a:rPr lang="hr-HR" dirty="0">
                <a:sym typeface="Symbol" panose="05050102010706020507" pitchFamily="18" charset="2"/>
              </a:rPr>
              <a:t>= </a:t>
            </a:r>
            <a:r>
              <a:rPr lang="hr-HR" dirty="0" smtClean="0">
                <a:sym typeface="Symbol" panose="05050102010706020507" pitchFamily="18" charset="2"/>
              </a:rPr>
              <a:t>-52 - 60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 -28x = -112 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                                 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</a:t>
            </a:r>
            <a:endParaRPr lang="hr-HR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Pravokutnik 6"/>
              <p:cNvSpPr/>
              <p:nvPr/>
            </p:nvSpPr>
            <p:spPr>
              <a:xfrm>
                <a:off x="954740" y="4799148"/>
                <a:ext cx="2464585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800" b="0" i="1" smtClean="0">
                              <a:latin typeface="Cambria Math" panose="02040503050406030204" pitchFamily="18" charset="0"/>
                            </a:rPr>
                            <m:t>−28</m:t>
                          </m:r>
                          <m:r>
                            <a:rPr lang="hr-H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hr-HR" sz="2800" b="0" i="1" smtClean="0">
                              <a:latin typeface="Cambria Math" panose="02040503050406030204" pitchFamily="18" charset="0"/>
                            </a:rPr>
                            <m:t>−28</m:t>
                          </m:r>
                        </m:den>
                      </m:f>
                      <m:r>
                        <a:rPr lang="hr-HR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800" b="0" i="1" smtClean="0">
                              <a:latin typeface="Cambria Math" panose="02040503050406030204" pitchFamily="18" charset="0"/>
                            </a:rPr>
                            <m:t>−112</m:t>
                          </m:r>
                        </m:num>
                        <m:den>
                          <m:r>
                            <a:rPr lang="hr-HR" sz="2800" b="0" i="1" smtClean="0">
                              <a:latin typeface="Cambria Math" panose="02040503050406030204" pitchFamily="18" charset="0"/>
                            </a:rPr>
                            <m:t>−28</m:t>
                          </m:r>
                        </m:den>
                      </m:f>
                    </m:oMath>
                  </m:oMathPara>
                </a14:m>
                <a:endParaRPr lang="hr-HR" sz="2800" dirty="0"/>
              </a:p>
            </p:txBody>
          </p:sp>
        </mc:Choice>
        <mc:Fallback>
          <p:sp>
            <p:nvSpPr>
              <p:cNvPr id="7" name="Pravokutni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740" y="4799148"/>
                <a:ext cx="2464585" cy="9017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kstniOkvir 7"/>
          <p:cNvSpPr txBox="1"/>
          <p:nvPr/>
        </p:nvSpPr>
        <p:spPr>
          <a:xfrm>
            <a:off x="2806260" y="4275928"/>
            <a:ext cx="1899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smtClean="0"/>
              <a:t>/ :(-28)</a:t>
            </a:r>
            <a:endParaRPr lang="hr-HR" sz="2800" dirty="0"/>
          </a:p>
        </p:txBody>
      </p:sp>
      <p:sp>
        <p:nvSpPr>
          <p:cNvPr id="9" name="Pravokutnik 8"/>
          <p:cNvSpPr/>
          <p:nvPr/>
        </p:nvSpPr>
        <p:spPr>
          <a:xfrm>
            <a:off x="1337087" y="5812997"/>
            <a:ext cx="1111202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hr-HR" sz="2800" dirty="0" smtClean="0"/>
              <a:t> x </a:t>
            </a:r>
            <a:r>
              <a:rPr lang="hr-HR" sz="2800" dirty="0"/>
              <a:t>= </a:t>
            </a:r>
            <a:r>
              <a:rPr lang="hr-HR" sz="2800" dirty="0" smtClean="0"/>
              <a:t>4  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59183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237507"/>
            <a:ext cx="10515600" cy="1325563"/>
          </a:xfrm>
        </p:spPr>
        <p:txBody>
          <a:bodyPr/>
          <a:lstStyle/>
          <a:p>
            <a:r>
              <a:rPr lang="hr-HR" dirty="0" smtClean="0"/>
              <a:t>Primjer </a:t>
            </a:r>
            <a:r>
              <a:rPr lang="hr-HR" dirty="0" smtClean="0"/>
              <a:t>4.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493485" y="1318786"/>
            <a:ext cx="8621486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Provjera:</a:t>
            </a:r>
          </a:p>
          <a:p>
            <a:r>
              <a:rPr lang="hr-HR" sz="2800" dirty="0" smtClean="0"/>
              <a:t>Uvrsti </a:t>
            </a:r>
            <a:r>
              <a:rPr lang="hr-HR" sz="2800" dirty="0" smtClean="0">
                <a:solidFill>
                  <a:srgbClr val="0070C0"/>
                </a:solidFill>
              </a:rPr>
              <a:t>4 </a:t>
            </a:r>
            <a:r>
              <a:rPr lang="hr-HR" sz="2800" dirty="0" smtClean="0"/>
              <a:t>umjesto</a:t>
            </a:r>
            <a:r>
              <a:rPr lang="hr-HR" sz="2800" dirty="0" smtClean="0">
                <a:solidFill>
                  <a:srgbClr val="0070C0"/>
                </a:solidFill>
              </a:rPr>
              <a:t> </a:t>
            </a:r>
            <a:r>
              <a:rPr lang="hr-HR" sz="2800" dirty="0" smtClean="0">
                <a:solidFill>
                  <a:srgbClr val="0070C0"/>
                </a:solidFill>
              </a:rPr>
              <a:t>x</a:t>
            </a:r>
            <a:r>
              <a:rPr lang="hr-HR" sz="2800" dirty="0" smtClean="0"/>
              <a:t>.</a:t>
            </a:r>
            <a:endParaRPr lang="hr-HR" sz="28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493486" y="2272893"/>
            <a:ext cx="8621484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800" dirty="0" smtClean="0">
                <a:sym typeface="Symbol" panose="05050102010706020507" pitchFamily="18" charset="2"/>
              </a:rPr>
              <a:t>   4(3 </a:t>
            </a:r>
            <a:r>
              <a:rPr lang="hr-HR" sz="2800" dirty="0">
                <a:sym typeface="Symbol" panose="05050102010706020507" pitchFamily="18" charset="2"/>
              </a:rPr>
              <a:t>– 2x) – 5(3x – 8) = -7(4 – 3x) – 2(8x + 16)</a:t>
            </a:r>
          </a:p>
          <a:p>
            <a:r>
              <a:rPr lang="hr-HR" sz="2800" dirty="0">
                <a:sym typeface="Symbol" panose="05050102010706020507" pitchFamily="18" charset="2"/>
              </a:rPr>
              <a:t>4(3 – </a:t>
            </a:r>
            <a:r>
              <a:rPr lang="hr-HR" sz="2800" dirty="0" smtClean="0">
                <a:sym typeface="Symbol" panose="05050102010706020507" pitchFamily="18" charset="2"/>
              </a:rPr>
              <a:t>2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4</a:t>
            </a:r>
            <a:r>
              <a:rPr lang="hr-HR" sz="2800" dirty="0" smtClean="0">
                <a:sym typeface="Symbol" panose="05050102010706020507" pitchFamily="18" charset="2"/>
              </a:rPr>
              <a:t>) </a:t>
            </a:r>
            <a:r>
              <a:rPr lang="hr-HR" sz="2800" dirty="0">
                <a:sym typeface="Symbol" panose="05050102010706020507" pitchFamily="18" charset="2"/>
              </a:rPr>
              <a:t>– </a:t>
            </a:r>
            <a:r>
              <a:rPr lang="hr-HR" sz="2800" dirty="0" smtClean="0">
                <a:sym typeface="Symbol" panose="05050102010706020507" pitchFamily="18" charset="2"/>
              </a:rPr>
              <a:t>5(3</a:t>
            </a:r>
            <a:r>
              <a:rPr lang="hr-HR" sz="2800" dirty="0">
                <a:sym typeface="Symbol" panose="05050102010706020507" pitchFamily="18" charset="2"/>
              </a:rPr>
              <a:t> 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4</a:t>
            </a:r>
            <a:r>
              <a:rPr lang="hr-HR" sz="2800" dirty="0" smtClean="0">
                <a:sym typeface="Symbol" panose="05050102010706020507" pitchFamily="18" charset="2"/>
              </a:rPr>
              <a:t> </a:t>
            </a:r>
            <a:r>
              <a:rPr lang="hr-HR" sz="2800" dirty="0">
                <a:sym typeface="Symbol" panose="05050102010706020507" pitchFamily="18" charset="2"/>
              </a:rPr>
              <a:t>– 8) = -7(4 – </a:t>
            </a:r>
            <a:r>
              <a:rPr lang="hr-HR" sz="2800" dirty="0" smtClean="0">
                <a:sym typeface="Symbol" panose="05050102010706020507" pitchFamily="18" charset="2"/>
              </a:rPr>
              <a:t>3</a:t>
            </a:r>
            <a:r>
              <a:rPr lang="hr-HR" sz="2800" dirty="0">
                <a:sym typeface="Symbol" panose="05050102010706020507" pitchFamily="18" charset="2"/>
              </a:rPr>
              <a:t> 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4</a:t>
            </a:r>
            <a:r>
              <a:rPr lang="hr-HR" sz="2800" dirty="0" smtClean="0">
                <a:sym typeface="Symbol" panose="05050102010706020507" pitchFamily="18" charset="2"/>
              </a:rPr>
              <a:t>) </a:t>
            </a:r>
            <a:r>
              <a:rPr lang="hr-HR" sz="2800" dirty="0">
                <a:sym typeface="Symbol" panose="05050102010706020507" pitchFamily="18" charset="2"/>
              </a:rPr>
              <a:t>– </a:t>
            </a:r>
            <a:r>
              <a:rPr lang="hr-HR" sz="2800" dirty="0" smtClean="0">
                <a:sym typeface="Symbol" panose="05050102010706020507" pitchFamily="18" charset="2"/>
              </a:rPr>
              <a:t>2(8</a:t>
            </a:r>
            <a:r>
              <a:rPr lang="hr-HR" sz="2800" dirty="0">
                <a:sym typeface="Symbol" panose="05050102010706020507" pitchFamily="18" charset="2"/>
              </a:rPr>
              <a:t> 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4</a:t>
            </a:r>
            <a:r>
              <a:rPr lang="hr-HR" sz="2800" dirty="0" smtClean="0">
                <a:sym typeface="Symbol" panose="05050102010706020507" pitchFamily="18" charset="2"/>
              </a:rPr>
              <a:t> </a:t>
            </a:r>
            <a:r>
              <a:rPr lang="hr-HR" sz="2800" dirty="0">
                <a:sym typeface="Symbol" panose="05050102010706020507" pitchFamily="18" charset="2"/>
              </a:rPr>
              <a:t>+ 16)</a:t>
            </a:r>
          </a:p>
        </p:txBody>
      </p:sp>
      <p:sp>
        <p:nvSpPr>
          <p:cNvPr id="6" name="Pravokutnik 5"/>
          <p:cNvSpPr/>
          <p:nvPr/>
        </p:nvSpPr>
        <p:spPr>
          <a:xfrm>
            <a:off x="493484" y="3177132"/>
            <a:ext cx="862148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2800" dirty="0" smtClean="0">
                <a:sym typeface="Symbol" panose="05050102010706020507" pitchFamily="18" charset="2"/>
              </a:rPr>
              <a:t>      4(3 </a:t>
            </a:r>
            <a:r>
              <a:rPr lang="hr-HR" sz="2800" dirty="0">
                <a:sym typeface="Symbol" panose="05050102010706020507" pitchFamily="18" charset="2"/>
              </a:rPr>
              <a:t>– </a:t>
            </a:r>
            <a:r>
              <a:rPr lang="hr-HR" sz="2800" dirty="0" smtClean="0">
                <a:sym typeface="Symbol" panose="05050102010706020507" pitchFamily="18" charset="2"/>
              </a:rPr>
              <a:t>8) </a:t>
            </a:r>
            <a:r>
              <a:rPr lang="hr-HR" sz="2800" dirty="0">
                <a:sym typeface="Symbol" panose="05050102010706020507" pitchFamily="18" charset="2"/>
              </a:rPr>
              <a:t>– </a:t>
            </a:r>
            <a:r>
              <a:rPr lang="hr-HR" sz="2800" dirty="0" smtClean="0">
                <a:sym typeface="Symbol" panose="05050102010706020507" pitchFamily="18" charset="2"/>
              </a:rPr>
              <a:t>5(12 </a:t>
            </a:r>
            <a:r>
              <a:rPr lang="hr-HR" sz="2800" dirty="0">
                <a:sym typeface="Symbol" panose="05050102010706020507" pitchFamily="18" charset="2"/>
              </a:rPr>
              <a:t>– 8) = -7(4 – </a:t>
            </a:r>
            <a:r>
              <a:rPr lang="hr-HR" sz="2800" dirty="0" smtClean="0">
                <a:sym typeface="Symbol" panose="05050102010706020507" pitchFamily="18" charset="2"/>
              </a:rPr>
              <a:t>12) </a:t>
            </a:r>
            <a:r>
              <a:rPr lang="hr-HR" sz="2800" dirty="0">
                <a:sym typeface="Symbol" panose="05050102010706020507" pitchFamily="18" charset="2"/>
              </a:rPr>
              <a:t>– </a:t>
            </a:r>
            <a:r>
              <a:rPr lang="hr-HR" sz="2800" dirty="0" smtClean="0">
                <a:sym typeface="Symbol" panose="05050102010706020507" pitchFamily="18" charset="2"/>
              </a:rPr>
              <a:t>2(32 </a:t>
            </a:r>
            <a:r>
              <a:rPr lang="hr-HR" sz="2800" dirty="0">
                <a:sym typeface="Symbol" panose="05050102010706020507" pitchFamily="18" charset="2"/>
              </a:rPr>
              <a:t>+ 16)</a:t>
            </a:r>
            <a:endParaRPr lang="hr-HR" sz="2800" dirty="0">
              <a:sym typeface="Symbol" panose="05050102010706020507" pitchFamily="18" charset="2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493483" y="3700352"/>
            <a:ext cx="8621489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2800" dirty="0" smtClean="0">
                <a:sym typeface="Symbol" panose="05050102010706020507" pitchFamily="18" charset="2"/>
              </a:rPr>
              <a:t>                       4(-5)-54 = -7 (-8) -248</a:t>
            </a:r>
            <a:endParaRPr lang="hr-HR" sz="2800" dirty="0"/>
          </a:p>
        </p:txBody>
      </p:sp>
      <p:sp>
        <p:nvSpPr>
          <p:cNvPr id="11" name="Pravokutnik 10"/>
          <p:cNvSpPr/>
          <p:nvPr/>
        </p:nvSpPr>
        <p:spPr>
          <a:xfrm>
            <a:off x="493481" y="4149475"/>
            <a:ext cx="862149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2800" dirty="0" smtClean="0">
                <a:sym typeface="Symbol" panose="05050102010706020507" pitchFamily="18" charset="2"/>
              </a:rPr>
              <a:t>                          -20 - 20</a:t>
            </a:r>
            <a:r>
              <a:rPr lang="hr-HR" sz="2800" dirty="0" smtClean="0"/>
              <a:t> = 56 - 96</a:t>
            </a:r>
            <a:endParaRPr lang="hr-HR" sz="2800" dirty="0"/>
          </a:p>
        </p:txBody>
      </p:sp>
      <p:sp>
        <p:nvSpPr>
          <p:cNvPr id="12" name="Pravokutnik 11"/>
          <p:cNvSpPr/>
          <p:nvPr/>
        </p:nvSpPr>
        <p:spPr>
          <a:xfrm>
            <a:off x="493481" y="4563935"/>
            <a:ext cx="8621493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2800" dirty="0" smtClean="0">
                <a:sym typeface="Symbol" panose="05050102010706020507" pitchFamily="18" charset="2"/>
              </a:rPr>
              <a:t>                                  -40 </a:t>
            </a:r>
            <a:r>
              <a:rPr lang="hr-HR" sz="2800" dirty="0" smtClean="0"/>
              <a:t>= -40</a:t>
            </a:r>
            <a:endParaRPr lang="hr-HR" sz="2800" dirty="0"/>
          </a:p>
        </p:txBody>
      </p:sp>
      <p:pic>
        <p:nvPicPr>
          <p:cNvPr id="13" name="Picture 2" descr="Slikovni rezultat za correct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298" y="4989016"/>
            <a:ext cx="1150711" cy="109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16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udent_Groups xmlns="c01e1758-d376-4e70-b293-7fb3390be62d">
      <UserInfo>
        <DisplayName/>
        <AccountId xsi:nil="true"/>
        <AccountType/>
      </UserInfo>
    </Student_Groups>
    <Self_Registration_Enabled xmlns="c01e1758-d376-4e70-b293-7fb3390be62d" xsi:nil="true"/>
    <TeamsChannelId xmlns="c01e1758-d376-4e70-b293-7fb3390be62d" xsi:nil="true"/>
    <CultureName xmlns="c01e1758-d376-4e70-b293-7fb3390be62d" xsi:nil="true"/>
    <Has_Teacher_Only_SectionGroup xmlns="c01e1758-d376-4e70-b293-7fb3390be62d" xsi:nil="true"/>
    <Is_Collaboration_Space_Locked xmlns="c01e1758-d376-4e70-b293-7fb3390be62d" xsi:nil="true"/>
    <Invited_Teachers xmlns="c01e1758-d376-4e70-b293-7fb3390be62d" xsi:nil="true"/>
    <Invited_Students xmlns="c01e1758-d376-4e70-b293-7fb3390be62d" xsi:nil="true"/>
    <FolderType xmlns="c01e1758-d376-4e70-b293-7fb3390be62d" xsi:nil="true"/>
    <Owner xmlns="c01e1758-d376-4e70-b293-7fb3390be62d">
      <UserInfo>
        <DisplayName/>
        <AccountId xsi:nil="true"/>
        <AccountType/>
      </UserInfo>
    </Owner>
    <Teachers xmlns="c01e1758-d376-4e70-b293-7fb3390be62d">
      <UserInfo>
        <DisplayName/>
        <AccountId xsi:nil="true"/>
        <AccountType/>
      </UserInfo>
    </Teachers>
    <Distribution_Groups xmlns="c01e1758-d376-4e70-b293-7fb3390be62d" xsi:nil="true"/>
    <DefaultSectionNames xmlns="c01e1758-d376-4e70-b293-7fb3390be62d" xsi:nil="true"/>
    <AppVersion xmlns="c01e1758-d376-4e70-b293-7fb3390be62d" xsi:nil="true"/>
    <NotebookType xmlns="c01e1758-d376-4e70-b293-7fb3390be62d" xsi:nil="true"/>
    <Math_Settings xmlns="c01e1758-d376-4e70-b293-7fb3390be62d" xsi:nil="true"/>
    <IsNotebookLocked xmlns="c01e1758-d376-4e70-b293-7fb3390be62d" xsi:nil="true"/>
    <LMS_Mappings xmlns="c01e1758-d376-4e70-b293-7fb3390be62d" xsi:nil="true"/>
    <Students xmlns="c01e1758-d376-4e70-b293-7fb3390be62d">
      <UserInfo>
        <DisplayName/>
        <AccountId xsi:nil="true"/>
        <AccountType/>
      </UserInfo>
    </Students>
    <Templates xmlns="c01e1758-d376-4e70-b293-7fb3390be62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1677F32F6E744795F91BACD7D6EFA7" ma:contentTypeVersion="30" ma:contentTypeDescription="Create a new document." ma:contentTypeScope="" ma:versionID="fdedbd1f24d4d484cd321473587b0aee">
  <xsd:schema xmlns:xsd="http://www.w3.org/2001/XMLSchema" xmlns:xs="http://www.w3.org/2001/XMLSchema" xmlns:p="http://schemas.microsoft.com/office/2006/metadata/properties" xmlns:ns3="c01e1758-d376-4e70-b293-7fb3390be62d" xmlns:ns4="8de3e7cc-3d77-4eb6-b3fd-0fe28aadbc09" targetNamespace="http://schemas.microsoft.com/office/2006/metadata/properties" ma:root="true" ma:fieldsID="75b24c952a6debf31c91bb2b87def31a" ns3:_="" ns4:_="">
    <xsd:import namespace="c01e1758-d376-4e70-b293-7fb3390be62d"/>
    <xsd:import namespace="8de3e7cc-3d77-4eb6-b3fd-0fe28aadbc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TeamsChannelId" minOccurs="0"/>
                <xsd:element ref="ns3:IsNotebookLocked" minOccurs="0"/>
                <xsd:element ref="ns3:MediaServiceOCR" minOccurs="0"/>
                <xsd:element ref="ns3:Math_Settings" minOccurs="0"/>
                <xsd:element ref="ns3:MediaServiceGenerationTime" minOccurs="0"/>
                <xsd:element ref="ns3:MediaServiceEventHashCode" minOccurs="0"/>
                <xsd:element ref="ns3:Distribution_Groups" minOccurs="0"/>
                <xsd:element ref="ns3:LMS_Mappin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e1758-d376-4e70-b293-7fb3390be6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NotebookType" ma:index="15" nillable="true" ma:displayName="Notebook Type" ma:internalName="NotebookType">
      <xsd:simpleType>
        <xsd:restriction base="dms:Text"/>
      </xsd:simpleType>
    </xsd:element>
    <xsd:element name="FolderType" ma:index="16" nillable="true" ma:displayName="Folder Type" ma:internalName="FolderType">
      <xsd:simpleType>
        <xsd:restriction base="dms:Text"/>
      </xsd:simpleType>
    </xsd:element>
    <xsd:element name="Owner" ma:index="17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9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0" nillable="true" ma:displayName="Culture Name" ma:internalName="CultureName">
      <xsd:simpleType>
        <xsd:restriction base="dms:Text"/>
      </xsd:simpleType>
    </xsd:element>
    <xsd:element name="AppVersion" ma:index="21" nillable="true" ma:displayName="App Version" ma:internalName="AppVersion">
      <xsd:simpleType>
        <xsd:restriction base="dms:Text"/>
      </xsd:simpleType>
    </xsd:element>
    <xsd:element name="Teachers" ma:index="22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3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4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9" nillable="true" ma:displayName="Is Collaboration Space Locked" ma:internalName="Is_Collaboration_Space_Locked">
      <xsd:simpleType>
        <xsd:restriction base="dms:Boolean"/>
      </xsd:simpleType>
    </xsd:element>
    <xsd:element name="TeamsChannelId" ma:index="30" nillable="true" ma:displayName="Teams Channel Id" ma:internalName="TeamsChannelId">
      <xsd:simpleType>
        <xsd:restriction base="dms:Text"/>
      </xsd:simpleType>
    </xsd:element>
    <xsd:element name="IsNotebookLocked" ma:index="31" nillable="true" ma:displayName="Is Notebook Locked" ma:internalName="IsNotebookLocked">
      <xsd:simpleType>
        <xsd:restriction base="dms:Boolean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ath_Settings" ma:index="33" nillable="true" ma:displayName="Math Settings" ma:internalName="Math_Settings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Distribution_Groups" ma:index="3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7" nillable="true" ma:displayName="LMS Mappings" ma:internalName="LMS_Mapping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e3e7cc-3d77-4eb6-b3fd-0fe28aadbc0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CBC115-11A5-4D8F-A1CC-BC2E4C6BB4F9}">
  <ds:schemaRefs>
    <ds:schemaRef ds:uri="http://purl.org/dc/dcmitype/"/>
    <ds:schemaRef ds:uri="http://purl.org/dc/elements/1.1/"/>
    <ds:schemaRef ds:uri="c01e1758-d376-4e70-b293-7fb3390be62d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8de3e7cc-3d77-4eb6-b3fd-0fe28aadbc09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DAFB545-5575-4AB8-AD13-87037727F4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514914-3C76-444B-BFEA-E70A6FE2E8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1e1758-d376-4e70-b293-7fb3390be62d"/>
    <ds:schemaRef ds:uri="8de3e7cc-3d77-4eb6-b3fd-0fe28aadbc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864</Words>
  <Application>Microsoft Office PowerPoint</Application>
  <PresentationFormat>Široki zaslon</PresentationFormat>
  <Paragraphs>110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Symbol</vt:lpstr>
      <vt:lpstr>Tema sustava Office</vt:lpstr>
      <vt:lpstr>Linearne jednadžbe s cijelim brojevima i zagradama</vt:lpstr>
      <vt:lpstr>Ponovimo:</vt:lpstr>
      <vt:lpstr>Primjer 1.</vt:lpstr>
      <vt:lpstr>Primjer 2.</vt:lpstr>
      <vt:lpstr>PowerPoint prezentacija</vt:lpstr>
      <vt:lpstr>Prisjeti se: distributivnost množenja prema zbrajanju</vt:lpstr>
      <vt:lpstr>Primjer 3.</vt:lpstr>
      <vt:lpstr>Primjer 4.</vt:lpstr>
      <vt:lpstr>Primjer 4.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Linearne jednadžbe s cijelim brojevima i zagradama</dc:title>
  <dc:creator>Ines</dc:creator>
  <cp:lastModifiedBy>Ines</cp:lastModifiedBy>
  <cp:revision>14</cp:revision>
  <dcterms:created xsi:type="dcterms:W3CDTF">2020-03-30T17:28:36Z</dcterms:created>
  <dcterms:modified xsi:type="dcterms:W3CDTF">2020-03-31T15:30:39Z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0x0101006D1677F32F6E744795F91BACD7D6EFA7</vt:lpwstr>
  </property>
</Properties>
</file>