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19" autoAdjust="0"/>
    <p:restoredTop sz="94660"/>
  </p:normalViewPr>
  <p:slideViewPr>
    <p:cSldViewPr>
      <p:cViewPr varScale="1">
        <p:scale>
          <a:sx n="88" d="100"/>
          <a:sy n="88" d="100"/>
        </p:scale>
        <p:origin x="-175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AA60-EE0F-46C0-9034-C9F6A20BA3F1}" type="datetimeFigureOut">
              <a:rPr lang="hr-HR" smtClean="0"/>
              <a:pPr/>
              <a:t>9.3.2014.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3746-F7DE-4A3C-A570-315990B0235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AA60-EE0F-46C0-9034-C9F6A20BA3F1}" type="datetimeFigureOut">
              <a:rPr lang="hr-HR" smtClean="0"/>
              <a:pPr/>
              <a:t>9.3.2014.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3746-F7DE-4A3C-A570-315990B0235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AA60-EE0F-46C0-9034-C9F6A20BA3F1}" type="datetimeFigureOut">
              <a:rPr lang="hr-HR" smtClean="0"/>
              <a:pPr/>
              <a:t>9.3.2014.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3746-F7DE-4A3C-A570-315990B0235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AA60-EE0F-46C0-9034-C9F6A20BA3F1}" type="datetimeFigureOut">
              <a:rPr lang="hr-HR" smtClean="0"/>
              <a:pPr/>
              <a:t>9.3.2014.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3746-F7DE-4A3C-A570-315990B0235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AA60-EE0F-46C0-9034-C9F6A20BA3F1}" type="datetimeFigureOut">
              <a:rPr lang="hr-HR" smtClean="0"/>
              <a:pPr/>
              <a:t>9.3.2014.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3746-F7DE-4A3C-A570-315990B0235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AA60-EE0F-46C0-9034-C9F6A20BA3F1}" type="datetimeFigureOut">
              <a:rPr lang="hr-HR" smtClean="0"/>
              <a:pPr/>
              <a:t>9.3.2014.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3746-F7DE-4A3C-A570-315990B0235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AA60-EE0F-46C0-9034-C9F6A20BA3F1}" type="datetimeFigureOut">
              <a:rPr lang="hr-HR" smtClean="0"/>
              <a:pPr/>
              <a:t>9.3.2014.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3746-F7DE-4A3C-A570-315990B0235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AA60-EE0F-46C0-9034-C9F6A20BA3F1}" type="datetimeFigureOut">
              <a:rPr lang="hr-HR" smtClean="0"/>
              <a:pPr/>
              <a:t>9.3.2014.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3746-F7DE-4A3C-A570-315990B0235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AA60-EE0F-46C0-9034-C9F6A20BA3F1}" type="datetimeFigureOut">
              <a:rPr lang="hr-HR" smtClean="0"/>
              <a:pPr/>
              <a:t>9.3.2014.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3746-F7DE-4A3C-A570-315990B0235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AA60-EE0F-46C0-9034-C9F6A20BA3F1}" type="datetimeFigureOut">
              <a:rPr lang="hr-HR" smtClean="0"/>
              <a:pPr/>
              <a:t>9.3.2014.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3746-F7DE-4A3C-A570-315990B0235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AA60-EE0F-46C0-9034-C9F6A20BA3F1}" type="datetimeFigureOut">
              <a:rPr lang="hr-HR" smtClean="0"/>
              <a:pPr/>
              <a:t>9.3.2014.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3746-F7DE-4A3C-A570-315990B0235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74AA60-EE0F-46C0-9034-C9F6A20BA3F1}" type="datetimeFigureOut">
              <a:rPr lang="hr-HR" smtClean="0"/>
              <a:pPr/>
              <a:t>9.3.2014.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3EF3746-F7DE-4A3C-A570-315990B02359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ogledkrozprozor.wordpress.com/2012/04/29/drutveno-umrezavanje-upute-za-profesionalce/" TargetMode="External"/><Relationship Id="rId2" Type="http://schemas.openxmlformats.org/officeDocument/2006/relationships/hyperlink" Target="http://www.joyoftech.com/joyoftech/joyarchives/1669.html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youtube.com/watch?v=O0piHvjkjB0" TargetMode="Externa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tint val="66000"/>
                <a:satMod val="160000"/>
              </a:schemeClr>
            </a:gs>
            <a:gs pos="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67544" y="1196752"/>
            <a:ext cx="8352928" cy="4320480"/>
          </a:xfrm>
        </p:spPr>
        <p:txBody>
          <a:bodyPr/>
          <a:lstStyle/>
          <a:p>
            <a:pPr marL="182880" indent="0">
              <a:buNone/>
            </a:pPr>
            <a:r>
              <a:rPr lang="hr-HR" sz="8800" dirty="0" smtClean="0"/>
              <a:t>Sigurnost na Internetu</a:t>
            </a:r>
            <a:endParaRPr lang="hr-HR" sz="8800" dirty="0"/>
          </a:p>
        </p:txBody>
      </p:sp>
      <p:sp>
        <p:nvSpPr>
          <p:cNvPr id="4" name="Pravokutnik 3"/>
          <p:cNvSpPr/>
          <p:nvPr/>
        </p:nvSpPr>
        <p:spPr>
          <a:xfrm rot="10800000" flipV="1">
            <a:off x="683568" y="5786975"/>
            <a:ext cx="72008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RelaxedModerately"/>
              <a:lightRig rig="contrasting" dir="t">
                <a:rot lat="0" lon="0" rev="4500000"/>
              </a:lightRig>
            </a:scene3d>
            <a:sp3d extrusionH="57150" contourW="6350" prstMaterial="metal">
              <a:bevelT w="127000" h="31750" prst="angle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hr-HR" sz="2400" b="1" cap="all" spc="0" dirty="0" smtClean="0">
                <a:ln w="0"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  <a:solidFill>
                  <a:schemeClr val="accent2"/>
                </a:solidFill>
                <a:effectLst>
                  <a:reflection blurRad="12700" stA="50000" endPos="50000" dist="5000" dir="5400000" sy="-100000" rotWithShape="0"/>
                </a:effectLst>
              </a:rPr>
              <a:t>Lovro Grgurić Mileusnić i Marko Jurjević</a:t>
            </a:r>
            <a:endParaRPr lang="hr-HR" sz="2400" b="1" cap="all" spc="0" dirty="0">
              <a:ln w="0"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20357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59832" y="1556792"/>
            <a:ext cx="3004733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115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Kraj</a:t>
            </a:r>
            <a:endParaRPr lang="en-US" sz="115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67744" y="4509120"/>
            <a:ext cx="48245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“Jedinu pravu sigurnost u današnjem svijetu čovjeku mogu pružiti znanje, iskustvo i sposobnost.”</a:t>
            </a:r>
          </a:p>
          <a:p>
            <a:r>
              <a:rPr lang="hr-HR" b="1" dirty="0" smtClean="0"/>
              <a:t>      </a:t>
            </a:r>
          </a:p>
          <a:p>
            <a:r>
              <a:rPr lang="hr-HR" b="1" dirty="0" smtClean="0"/>
              <a:t>     -Henry Ford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764704"/>
            <a:ext cx="6512511" cy="1143000"/>
          </a:xfrm>
        </p:spPr>
        <p:txBody>
          <a:bodyPr/>
          <a:lstStyle/>
          <a:p>
            <a:pPr algn="l"/>
            <a:r>
              <a:rPr lang="hr-HR" dirty="0" smtClean="0"/>
              <a:t>Izvori: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988840"/>
            <a:ext cx="77048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dirty="0" smtClean="0">
                <a:hlinkClick r:id="rId2"/>
              </a:rPr>
              <a:t>http://</a:t>
            </a:r>
            <a:r>
              <a:rPr lang="hr-HR" dirty="0" smtClean="0">
                <a:hlinkClick r:id="rId2"/>
              </a:rPr>
              <a:t>www.joyoftech.com/joyoftech/joyarchives/1669.html</a:t>
            </a:r>
            <a:endParaRPr lang="hr-HR" dirty="0" smtClean="0"/>
          </a:p>
          <a:p>
            <a:pPr>
              <a:buFont typeface="Arial" pitchFamily="34" charset="0"/>
              <a:buChar char="•"/>
            </a:pPr>
            <a:endParaRPr lang="hr-HR" dirty="0" smtClean="0"/>
          </a:p>
          <a:p>
            <a:pPr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dirty="0" smtClean="0">
                <a:hlinkClick r:id="rId3"/>
              </a:rPr>
              <a:t>http://pogledkrozprozor.wordpress.com/2012/04/29/drutveno-umrezavanje-upute-za-profesionalce</a:t>
            </a:r>
            <a:r>
              <a:rPr lang="hr-HR" dirty="0" smtClean="0">
                <a:hlinkClick r:id="rId3"/>
              </a:rPr>
              <a:t>/</a:t>
            </a:r>
            <a:endParaRPr lang="hr-HR" dirty="0" smtClean="0"/>
          </a:p>
          <a:p>
            <a:pPr>
              <a:buFont typeface="Arial" pitchFamily="34" charset="0"/>
              <a:buChar char="•"/>
            </a:pPr>
            <a:endParaRPr lang="hr-HR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pca zakrivljena prema dolje 4"/>
          <p:cNvSpPr/>
          <p:nvPr/>
        </p:nvSpPr>
        <p:spPr>
          <a:xfrm>
            <a:off x="827584" y="836712"/>
            <a:ext cx="7416824" cy="5472608"/>
          </a:xfrm>
          <a:prstGeom prst="ellipseRibbon">
            <a:avLst>
              <a:gd name="adj1" fmla="val 26003"/>
              <a:gd name="adj2" fmla="val 53238"/>
              <a:gd name="adj3" fmla="val 1867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1259632" y="2132856"/>
            <a:ext cx="6512511" cy="4320480"/>
          </a:xfrm>
        </p:spPr>
        <p:txBody>
          <a:bodyPr/>
          <a:lstStyle/>
          <a:p>
            <a:pPr marL="0" indent="0" algn="ctr">
              <a:buNone/>
            </a:pPr>
            <a:r>
              <a:rPr lang="hr-HR" dirty="0" smtClean="0"/>
              <a:t>Teme:</a:t>
            </a:r>
            <a:br>
              <a:rPr lang="hr-HR" dirty="0" smtClean="0"/>
            </a:br>
            <a:r>
              <a:rPr lang="hr-HR" dirty="0" smtClean="0"/>
              <a:t>ANONIMNOST</a:t>
            </a:r>
            <a:br>
              <a:rPr lang="hr-HR" dirty="0" smtClean="0"/>
            </a:br>
            <a:r>
              <a:rPr lang="hr-HR" dirty="0" smtClean="0"/>
              <a:t>OPREZ</a:t>
            </a:r>
            <a:br>
              <a:rPr lang="hr-HR" dirty="0" smtClean="0"/>
            </a:br>
            <a:r>
              <a:rPr lang="hr-HR" dirty="0" smtClean="0"/>
              <a:t>i</a:t>
            </a:r>
            <a:br>
              <a:rPr lang="hr-HR" dirty="0" smtClean="0"/>
            </a:br>
            <a:r>
              <a:rPr lang="hr-HR" dirty="0" smtClean="0"/>
              <a:t>OPASNOST </a:t>
            </a:r>
            <a:br>
              <a:rPr lang="hr-HR" dirty="0" smtClean="0"/>
            </a:br>
            <a:r>
              <a:rPr lang="hr-HR" dirty="0" smtClean="0"/>
              <a:t>HAKIRANJA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610122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zervirano mjesto teksta 12"/>
          <p:cNvSpPr>
            <a:spLocks noGrp="1"/>
          </p:cNvSpPr>
          <p:nvPr>
            <p:ph type="body" sz="half" idx="2"/>
          </p:nvPr>
        </p:nvSpPr>
        <p:spPr>
          <a:xfrm>
            <a:off x="0" y="260648"/>
            <a:ext cx="3694114" cy="5082810"/>
          </a:xfrm>
        </p:spPr>
        <p:txBody>
          <a:bodyPr anchor="t">
            <a:noAutofit/>
          </a:bodyPr>
          <a:lstStyle/>
          <a:p>
            <a:pPr marL="0" indent="0" algn="ctr">
              <a:buNone/>
            </a:pPr>
            <a:r>
              <a:rPr lang="hr-HR" sz="2400" b="1" dirty="0"/>
              <a:t>Internet</a:t>
            </a:r>
            <a:r>
              <a:rPr lang="hr-HR" sz="2400" dirty="0"/>
              <a:t> je javno dostupna globalna paketna podatkovna mreža koja zajedno povezuje računala i računalne </a:t>
            </a:r>
            <a:r>
              <a:rPr lang="hr-HR" sz="2400" dirty="0" smtClean="0"/>
              <a:t>mreže. To je „mreža svih mreža”. Iako je dostupan svima i nudi mnogo informacija, upravo to je najveća opasnost. </a:t>
            </a:r>
            <a:r>
              <a:rPr lang="hr-HR" sz="2400" b="1" dirty="0" smtClean="0"/>
              <a:t>Zato trebamo ostati </a:t>
            </a:r>
            <a:r>
              <a:rPr lang="hr-HR" sz="2400" b="1" u="sng" dirty="0">
                <a:solidFill>
                  <a:srgbClr val="FF0000"/>
                </a:solidFill>
              </a:rPr>
              <a:t>anonimni</a:t>
            </a:r>
            <a:r>
              <a:rPr lang="hr-HR" sz="2400" b="1" dirty="0" smtClean="0"/>
              <a:t> i stalno biti na </a:t>
            </a:r>
            <a:r>
              <a:rPr lang="hr-HR" sz="2400" b="1" u="sng" dirty="0" smtClean="0">
                <a:solidFill>
                  <a:srgbClr val="FF0000"/>
                </a:solidFill>
              </a:rPr>
              <a:t>oprezu</a:t>
            </a:r>
            <a:r>
              <a:rPr lang="hr-HR" sz="2400" b="1" dirty="0" smtClean="0"/>
              <a:t>!</a:t>
            </a:r>
          </a:p>
        </p:txBody>
      </p:sp>
      <p:pic>
        <p:nvPicPr>
          <p:cNvPr id="16" name="Slika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31943" y="980728"/>
            <a:ext cx="5512057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17262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ripple dir="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3636085" cy="1258493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Što je anonimnost?</a:t>
            </a:r>
            <a:endParaRPr lang="hr-HR" dirty="0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half" idx="2"/>
          </p:nvPr>
        </p:nvSpPr>
        <p:spPr>
          <a:xfrm>
            <a:off x="395536" y="2132856"/>
            <a:ext cx="3388660" cy="4320480"/>
          </a:xfrm>
        </p:spPr>
        <p:txBody>
          <a:bodyPr>
            <a:normAutofit fontScale="85000" lnSpcReduction="10000"/>
          </a:bodyPr>
          <a:lstStyle/>
          <a:p>
            <a:r>
              <a:rPr lang="hr-HR" sz="2000" dirty="0" smtClean="0"/>
              <a:t>Anonimnost je vrlo česta pojava na </a:t>
            </a:r>
            <a:r>
              <a:rPr lang="hr-HR" sz="2000" dirty="0"/>
              <a:t>I</a:t>
            </a:r>
            <a:r>
              <a:rPr lang="hr-HR" sz="2000" dirty="0" smtClean="0"/>
              <a:t>nternetu. Pod </a:t>
            </a:r>
            <a:r>
              <a:rPr lang="hr-HR" sz="2000" dirty="0" smtClean="0"/>
              <a:t>anonimnošću </a:t>
            </a:r>
            <a:r>
              <a:rPr lang="hr-HR" sz="2000" dirty="0" smtClean="0"/>
              <a:t>smatramo nadimke na društvenim mrežama i slično.</a:t>
            </a:r>
          </a:p>
          <a:p>
            <a:r>
              <a:rPr lang="hr-HR" sz="2000" dirty="0" smtClean="0"/>
              <a:t>To znači da </a:t>
            </a:r>
            <a:r>
              <a:rPr lang="hr-HR" sz="2000" dirty="0" smtClean="0"/>
              <a:t>nam drugi </a:t>
            </a:r>
            <a:r>
              <a:rPr lang="hr-HR" sz="2000" dirty="0" smtClean="0"/>
              <a:t>korisnici </a:t>
            </a:r>
            <a:r>
              <a:rPr lang="hr-HR" sz="2000" dirty="0" smtClean="0"/>
              <a:t>ne </a:t>
            </a:r>
            <a:r>
              <a:rPr lang="hr-HR" sz="2000" dirty="0" smtClean="0"/>
              <a:t>znaju:</a:t>
            </a: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000" dirty="0" smtClean="0"/>
              <a:t>pravo ime i prezime</a:t>
            </a: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000" dirty="0" smtClean="0"/>
              <a:t>godine</a:t>
            </a: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000" dirty="0" smtClean="0"/>
              <a:t>adresu</a:t>
            </a: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000" dirty="0" smtClean="0"/>
              <a:t>broj telefona</a:t>
            </a: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hr-HR" sz="2000" dirty="0" smtClean="0"/>
              <a:t>broj kreditne kartice</a:t>
            </a:r>
          </a:p>
          <a:p>
            <a:pPr>
              <a:buClr>
                <a:schemeClr val="tx1"/>
              </a:buClr>
            </a:pPr>
            <a:r>
              <a:rPr lang="hr-HR" sz="2000" dirty="0" smtClean="0"/>
              <a:t>To nam omogućuje osobnu privatnost, te da kažemo nešto što ne </a:t>
            </a:r>
            <a:r>
              <a:rPr lang="hr-HR" sz="2000" dirty="0" smtClean="0"/>
              <a:t>bismo </a:t>
            </a:r>
            <a:r>
              <a:rPr lang="hr-HR" sz="2000" dirty="0" smtClean="0"/>
              <a:t>rekli ljudima koje poznajemo.</a:t>
            </a: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hr-HR" sz="2000" dirty="0"/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hr-HR" sz="2000" dirty="0" smtClean="0"/>
          </a:p>
          <a:p>
            <a:endParaRPr lang="hr-HR" sz="2000" dirty="0"/>
          </a:p>
        </p:txBody>
      </p:sp>
      <p:pic>
        <p:nvPicPr>
          <p:cNvPr id="8" name="Rezervirano mjesto sadržaja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35896" y="1844824"/>
            <a:ext cx="4897561" cy="2749630"/>
          </a:xfrm>
          <a:prstGeom prst="roundRect">
            <a:avLst>
              <a:gd name="adj" fmla="val 2337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500" dist="101600" dir="5400000" sy="-100000" algn="bl" rotWithShape="0"/>
          </a:effectLst>
          <a:scene3d>
            <a:camera prst="perspectiveLeft"/>
            <a:lightRig rig="glow" dir="t"/>
          </a:scene3d>
          <a:sp3d prstMaterial="dkEdge">
            <a:bevelT w="152400" h="50800" prst="softRound"/>
          </a:sp3d>
        </p:spPr>
      </p:pic>
    </p:spTree>
    <p:extLst>
      <p:ext uri="{BB962C8B-B14F-4D97-AF65-F5344CB8AC3E}">
        <p14:creationId xmlns:p14="http://schemas.microsoft.com/office/powerpoint/2010/main" xmlns="" val="2500644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zervirano mjesto sadržaja 7"/>
          <p:cNvSpPr>
            <a:spLocks noGrp="1"/>
          </p:cNvSpPr>
          <p:nvPr>
            <p:ph sz="quarter" idx="13"/>
          </p:nvPr>
        </p:nvSpPr>
        <p:spPr>
          <a:xfrm>
            <a:off x="827584" y="1484784"/>
            <a:ext cx="4104456" cy="3546728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hr-HR" dirty="0" smtClean="0"/>
              <a:t>  </a:t>
            </a:r>
            <a:r>
              <a:rPr lang="hr-HR" dirty="0" smtClean="0"/>
              <a:t>koristiti </a:t>
            </a:r>
            <a:r>
              <a:rPr lang="hr-HR" dirty="0" smtClean="0"/>
              <a:t>nadimke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hr-HR" dirty="0"/>
              <a:t> </a:t>
            </a:r>
            <a:r>
              <a:rPr lang="hr-HR" dirty="0" smtClean="0"/>
              <a:t> </a:t>
            </a:r>
            <a:r>
              <a:rPr lang="hr-HR" dirty="0" smtClean="0"/>
              <a:t>osigurati </a:t>
            </a:r>
            <a:r>
              <a:rPr lang="hr-HR" dirty="0" smtClean="0"/>
              <a:t>osobne </a:t>
            </a:r>
            <a:r>
              <a:rPr lang="hr-HR" dirty="0" smtClean="0"/>
              <a:t>podatke (</a:t>
            </a:r>
            <a:r>
              <a:rPr lang="hr-HR" dirty="0" smtClean="0"/>
              <a:t>učiniti ih privatnima)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hr-HR" dirty="0"/>
              <a:t> </a:t>
            </a:r>
            <a:r>
              <a:rPr lang="hr-HR" dirty="0" smtClean="0"/>
              <a:t> </a:t>
            </a:r>
            <a:r>
              <a:rPr lang="hr-HR" dirty="0" smtClean="0"/>
              <a:t>ne </a:t>
            </a:r>
            <a:r>
              <a:rPr lang="hr-HR" dirty="0" smtClean="0"/>
              <a:t>dijeliti svoju lozinku ni </a:t>
            </a:r>
            <a:r>
              <a:rPr lang="hr-HR" dirty="0" smtClean="0"/>
              <a:t> </a:t>
            </a:r>
            <a:r>
              <a:rPr lang="hr-HR" dirty="0" smtClean="0"/>
              <a:t>s </a:t>
            </a:r>
            <a:r>
              <a:rPr lang="hr-HR" dirty="0" smtClean="0"/>
              <a:t>kim (</a:t>
            </a:r>
            <a:r>
              <a:rPr lang="hr-HR" dirty="0" smtClean="0"/>
              <a:t>ni s najbližom osobom)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hr-HR" dirty="0"/>
              <a:t> </a:t>
            </a:r>
            <a:r>
              <a:rPr lang="hr-HR" dirty="0" smtClean="0"/>
              <a:t> </a:t>
            </a:r>
            <a:r>
              <a:rPr lang="hr-HR" dirty="0" smtClean="0"/>
              <a:t>najosobnije </a:t>
            </a:r>
            <a:r>
              <a:rPr lang="hr-HR" dirty="0" smtClean="0"/>
              <a:t>stvari zadržati za sebe</a:t>
            </a:r>
          </a:p>
        </p:txBody>
      </p:sp>
      <p:sp>
        <p:nvSpPr>
          <p:cNvPr id="5" name="Naslov 4"/>
          <p:cNvSpPr>
            <a:spLocks noGrp="1"/>
          </p:cNvSpPr>
          <p:nvPr>
            <p:ph type="title"/>
          </p:nvPr>
        </p:nvSpPr>
        <p:spPr>
          <a:xfrm>
            <a:off x="107504" y="476672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Kako biti anoniman?</a:t>
            </a:r>
            <a:endParaRPr lang="hr-HR" dirty="0"/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6056" y="1412776"/>
            <a:ext cx="3838575" cy="3314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5" name="Kutni poveznik 14"/>
          <p:cNvCxnSpPr/>
          <p:nvPr/>
        </p:nvCxnSpPr>
        <p:spPr>
          <a:xfrm>
            <a:off x="3923928" y="2348880"/>
            <a:ext cx="1224136" cy="360040"/>
          </a:xfrm>
          <a:prstGeom prst="bentConnector3">
            <a:avLst>
              <a:gd name="adj1" fmla="val 50000"/>
            </a:avLst>
          </a:prstGeom>
          <a:ln w="76200"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&quot;No&quot; Symbol 5"/>
          <p:cNvSpPr/>
          <p:nvPr/>
        </p:nvSpPr>
        <p:spPr>
          <a:xfrm>
            <a:off x="4932040" y="1052736"/>
            <a:ext cx="4211960" cy="4032448"/>
          </a:xfrm>
          <a:prstGeom prst="noSmoking">
            <a:avLst/>
          </a:prstGeom>
          <a:scene3d>
            <a:camera prst="orthographicFront"/>
            <a:lightRig rig="balanced" dir="t"/>
          </a:scene3d>
          <a:sp3d prstMaterial="translucent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0997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 pattern="rectangle"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27584" y="30171"/>
            <a:ext cx="6512511" cy="950558"/>
          </a:xfrm>
        </p:spPr>
        <p:txBody>
          <a:bodyPr/>
          <a:lstStyle/>
          <a:p>
            <a:pPr marL="0" indent="0" algn="l">
              <a:buNone/>
            </a:pPr>
            <a:r>
              <a:rPr lang="hr-HR" dirty="0" smtClean="0"/>
              <a:t>Oprez na Internetu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467544" y="1340768"/>
            <a:ext cx="3528392" cy="4896544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hr-HR" sz="2400" dirty="0">
                <a:solidFill>
                  <a:schemeClr val="tx1"/>
                </a:solidFill>
              </a:rPr>
              <a:t>Internet je novo igralište koje u loše svrhe znaju iskorištavati ljudi s lošim namjerama</a:t>
            </a:r>
            <a:r>
              <a:rPr lang="hr-HR" sz="2400" dirty="0" smtClean="0">
                <a:solidFill>
                  <a:schemeClr val="tx1"/>
                </a:solidFill>
              </a:rPr>
              <a:t>. Prije spomenuta anonimnost može biti korištena u loše svrhe. Ljudi s „druge strane ekrana” ne moraju uvijek imati dobre namjere i ponekad daju krive i lažne informacije. </a:t>
            </a:r>
            <a:endParaRPr lang="hr-HR" sz="2400" dirty="0">
              <a:solidFill>
                <a:schemeClr val="tx1"/>
              </a:solidFill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1960" y="1556792"/>
            <a:ext cx="4752528" cy="266933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TekstniOkvir 4"/>
          <p:cNvSpPr txBox="1"/>
          <p:nvPr/>
        </p:nvSpPr>
        <p:spPr>
          <a:xfrm>
            <a:off x="4355976" y="4365104"/>
            <a:ext cx="417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Oni zapravo, npr. slažu „puzzle životne priče nekog djeteta”.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804957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755576" y="1412776"/>
            <a:ext cx="3636085" cy="1258493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0" indent="0">
              <a:buNone/>
            </a:pPr>
            <a:r>
              <a:rPr lang="hr-HR" sz="6600" dirty="0" smtClean="0">
                <a:hlinkClick r:id="rId2"/>
              </a:rPr>
              <a:t>Klikni!</a:t>
            </a:r>
            <a:endParaRPr lang="hr-HR" sz="6600" dirty="0"/>
          </a:p>
        </p:txBody>
      </p:sp>
      <p:sp>
        <p:nvSpPr>
          <p:cNvPr id="6" name="Rezervirano mjesto teksta 5"/>
          <p:cNvSpPr>
            <a:spLocks noGrp="1"/>
          </p:cNvSpPr>
          <p:nvPr>
            <p:ph type="body" sz="half" idx="2"/>
          </p:nvPr>
        </p:nvSpPr>
        <p:spPr>
          <a:xfrm>
            <a:off x="107504" y="2924944"/>
            <a:ext cx="4356921" cy="3456384"/>
          </a:xfrm>
        </p:spPr>
        <p:txBody>
          <a:bodyPr>
            <a:normAutofit fontScale="62500" lnSpcReduction="20000"/>
          </a:bodyPr>
          <a:lstStyle/>
          <a:p>
            <a:pPr marL="571500" indent="-571500">
              <a:buClrTx/>
              <a:buFont typeface="+mj-lt"/>
              <a:buAutoNum type="romanUcPeriod"/>
            </a:pPr>
            <a:r>
              <a:rPr lang="hr-HR" sz="3200" dirty="0" smtClean="0"/>
              <a:t>BITI ANONIMAN!</a:t>
            </a:r>
          </a:p>
          <a:p>
            <a:pPr marL="571500" indent="-571500">
              <a:buClrTx/>
              <a:buFont typeface="+mj-lt"/>
              <a:buAutoNum type="romanUcPeriod"/>
            </a:pPr>
            <a:r>
              <a:rPr lang="hr-HR" sz="3200" dirty="0" smtClean="0"/>
              <a:t>Poštovati pravila Interneta</a:t>
            </a:r>
          </a:p>
          <a:p>
            <a:pPr marL="571500" indent="-571500">
              <a:buClrTx/>
              <a:buFont typeface="+mj-lt"/>
              <a:buAutoNum type="romanUcPeriod"/>
            </a:pPr>
            <a:r>
              <a:rPr lang="hr-HR" sz="3200" dirty="0" smtClean="0"/>
              <a:t>Poštovati druge korisnike</a:t>
            </a:r>
          </a:p>
          <a:p>
            <a:pPr marL="571500" indent="-571500">
              <a:buClrTx/>
              <a:buFont typeface="+mj-lt"/>
              <a:buAutoNum type="romanUcPeriod"/>
            </a:pPr>
            <a:r>
              <a:rPr lang="hr-HR" sz="3200" dirty="0" smtClean="0"/>
              <a:t>Ne govoriti svoje osobne podatke</a:t>
            </a:r>
          </a:p>
          <a:p>
            <a:pPr marL="571500" indent="-571500">
              <a:buClrTx/>
              <a:buFont typeface="+mj-lt"/>
              <a:buAutoNum type="romanUcPeriod"/>
            </a:pPr>
            <a:r>
              <a:rPr lang="hr-HR" sz="3200" dirty="0" smtClean="0"/>
              <a:t>U slučaju ikakvih problema porazgovarati s roditeljima, starijima ili profesorom informatike</a:t>
            </a:r>
          </a:p>
          <a:p>
            <a:pPr marL="571500" indent="-571500">
              <a:buClrTx/>
              <a:buFont typeface="+mj-lt"/>
              <a:buAutoNum type="romanUcPeriod"/>
            </a:pPr>
            <a:r>
              <a:rPr lang="hr-HR" sz="3200" dirty="0" smtClean="0"/>
              <a:t>Zbog većih problema nazovi </a:t>
            </a:r>
            <a:r>
              <a:rPr lang="hr-HR" sz="3200" dirty="0"/>
              <a:t>H</a:t>
            </a:r>
            <a:r>
              <a:rPr lang="hr-HR" sz="3200" dirty="0" smtClean="0"/>
              <a:t>rabri telefon: </a:t>
            </a:r>
            <a:r>
              <a:rPr lang="hr-HR" sz="3800" b="1" i="1" u="sng" dirty="0">
                <a:solidFill>
                  <a:srgbClr val="FF0000"/>
                </a:solidFill>
              </a:rPr>
              <a:t>0800 0800</a:t>
            </a:r>
            <a:endParaRPr lang="hr-HR" sz="3800" b="1" i="1" u="sng" dirty="0" smtClean="0">
              <a:solidFill>
                <a:srgbClr val="FF0000"/>
              </a:solidFill>
            </a:endParaRPr>
          </a:p>
        </p:txBody>
      </p:sp>
      <p:sp>
        <p:nvSpPr>
          <p:cNvPr id="7" name="Pravokutnik 6"/>
          <p:cNvSpPr/>
          <p:nvPr/>
        </p:nvSpPr>
        <p:spPr>
          <a:xfrm>
            <a:off x="107504" y="260648"/>
            <a:ext cx="63097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r-H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Kako biti oprezan?</a:t>
            </a:r>
            <a:endParaRPr lang="hr-H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C:\Program Files\Microsoft Office\MEDIA\CAGCAT10\j0300520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348880"/>
            <a:ext cx="3702186" cy="318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32361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:blinds/>
      </p:transition>
    </mc:Choice>
    <mc:Fallback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>
          <a:xfrm>
            <a:off x="1187624" y="2492896"/>
            <a:ext cx="6512511" cy="11430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hr-HR" dirty="0" smtClean="0">
                <a:latin typeface="Algerian" panose="04020705040A02060702" pitchFamily="82" charset="0"/>
              </a:rPr>
              <a:t>Opasnost HAKIRANJA</a:t>
            </a:r>
            <a:endParaRPr lang="hr-HR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655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636561" cy="5445224"/>
          </a:xfrm>
        </p:spPr>
        <p:txBody>
          <a:bodyPr vert="wordArtVert"/>
          <a:lstStyle/>
          <a:p>
            <a:pPr marL="0" indent="0">
              <a:buNone/>
            </a:pPr>
            <a:r>
              <a:rPr lang="hr-HR" i="1" dirty="0" smtClean="0">
                <a:solidFill>
                  <a:srgbClr val="FF0000"/>
                </a:solidFill>
                <a:latin typeface="Ravie" panose="04040805050809020602" pitchFamily="82" charset="0"/>
              </a:rPr>
              <a:t>Hakiranje</a:t>
            </a:r>
            <a:endParaRPr lang="hr-HR" i="1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075765" y="836712"/>
            <a:ext cx="3388660" cy="4800608"/>
          </a:xfrm>
        </p:spPr>
        <p:txBody>
          <a:bodyPr>
            <a:normAutofit fontScale="85000" lnSpcReduction="10000"/>
          </a:bodyPr>
          <a:lstStyle/>
          <a:p>
            <a:r>
              <a:rPr lang="hr-HR" sz="3200" dirty="0" smtClean="0"/>
              <a:t>Postoje brojni načini na </a:t>
            </a:r>
            <a:r>
              <a:rPr lang="hr-HR" sz="3200" dirty="0" smtClean="0"/>
              <a:t>koje </a:t>
            </a:r>
            <a:r>
              <a:rPr lang="hr-HR" sz="3200" dirty="0" smtClean="0"/>
              <a:t>hakeri mogu provaliti u vaše privatne i poslovne račune i profile na društvenim mrežama i mailove (često koriste i više različitih metoda) te se</a:t>
            </a:r>
            <a:r>
              <a:rPr lang="hr-HR" sz="3200" b="1" dirty="0" smtClean="0"/>
              <a:t> nekad jako teško zaštititi od takvih napada.</a:t>
            </a:r>
            <a:endParaRPr lang="hr-HR" sz="3200" dirty="0">
              <a:latin typeface="+mj-lt"/>
              <a:cs typeface="Aharoni" panose="02010803020104030203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32040" y="836712"/>
            <a:ext cx="40324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Primjeri hakerskog ponašanja: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Slaba lozinka</a:t>
            </a:r>
          </a:p>
          <a:p>
            <a:endParaRPr lang="hr-HR" dirty="0" smtClean="0"/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Phishing</a:t>
            </a:r>
            <a:r>
              <a:rPr lang="hr-HR" b="1" dirty="0" smtClean="0"/>
              <a:t> </a:t>
            </a:r>
            <a:r>
              <a:rPr lang="hr-HR" dirty="0" smtClean="0"/>
              <a:t>e-mailovi: e-mailovi koji kad ih otvorimo nas odvedu na drugu stranicu (npr. stranicu sličnu stranici naše banke), gdje nas traže osobne podatke te tako kradu novac s naših računa</a:t>
            </a:r>
          </a:p>
          <a:p>
            <a:pPr>
              <a:buFont typeface="Wingdings" pitchFamily="2" charset="2"/>
              <a:buChar char="Ø"/>
            </a:pPr>
            <a:endParaRPr lang="hr-HR" dirty="0" smtClean="0"/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Ransomware (ucjenjivanje neželjenim sadržajem)</a:t>
            </a:r>
          </a:p>
          <a:p>
            <a:pPr>
              <a:buFont typeface="Wingdings" pitchFamily="2" charset="2"/>
              <a:buChar char="Ø"/>
            </a:pPr>
            <a:endParaRPr lang="hr-HR" dirty="0" smtClean="0"/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Malware: hakeri zaraženim stranicama, USB portovima ili emailovima ubacuju posebne programe(software) nazvane “malware” kojima prate sve što mi radimo</a:t>
            </a:r>
            <a:endParaRPr lang="hr-HR" dirty="0"/>
          </a:p>
        </p:txBody>
      </p:sp>
      <p:pic>
        <p:nvPicPr>
          <p:cNvPr id="5" name="Picture 4" descr="matrix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1726" y="476672"/>
            <a:ext cx="4502274" cy="6120680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xmlns="" val="147267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lazno strujanje">
  <a:themeElements>
    <a:clrScheme name="Mlazno strujanje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Mlazno strujanje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lazno strujanje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250</TotalTime>
  <Words>403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Mlazno strujanje</vt:lpstr>
      <vt:lpstr>Sigurnost na Internetu</vt:lpstr>
      <vt:lpstr>Teme: ANONIMNOST OPREZ i OPASNOST  HAKIRANJA</vt:lpstr>
      <vt:lpstr>Slide 3</vt:lpstr>
      <vt:lpstr>Što je anonimnost?</vt:lpstr>
      <vt:lpstr>Kako biti anoniman?</vt:lpstr>
      <vt:lpstr>Oprez na Internetu</vt:lpstr>
      <vt:lpstr>Klikni!</vt:lpstr>
      <vt:lpstr>Opasnost HAKIRANJA</vt:lpstr>
      <vt:lpstr>Hakiranje</vt:lpstr>
      <vt:lpstr>Slide 10</vt:lpstr>
      <vt:lpstr>Izvori: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Sigurnost na Internetu</dc:title>
  <dc:creator>7a</dc:creator>
  <cp:lastModifiedBy>InfoAtom</cp:lastModifiedBy>
  <cp:revision>26</cp:revision>
  <dcterms:created xsi:type="dcterms:W3CDTF">2014-01-22T18:23:59Z</dcterms:created>
  <dcterms:modified xsi:type="dcterms:W3CDTF">2014-03-09T18:04:57Z</dcterms:modified>
</cp:coreProperties>
</file>