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87" r:id="rId7"/>
    <p:sldId id="275" r:id="rId8"/>
    <p:sldId id="283" r:id="rId9"/>
    <p:sldId id="299" r:id="rId10"/>
    <p:sldId id="300" r:id="rId11"/>
    <p:sldId id="304" r:id="rId12"/>
    <p:sldId id="303" r:id="rId13"/>
    <p:sldId id="302" r:id="rId14"/>
    <p:sldId id="315" r:id="rId15"/>
    <p:sldId id="318" r:id="rId16"/>
    <p:sldId id="289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33CC"/>
    <a:srgbClr val="99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200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640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046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245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98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24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30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89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358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160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326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790E9-2DDE-4E38-BA80-D92996B8E602}" type="datetimeFigureOut">
              <a:rPr lang="hr-HR" smtClean="0"/>
              <a:t>18.2.2013.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38766-451E-4B4B-AE37-F51BECC0E8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066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tstripsforschools.com/activities/2L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1520" y="1438270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 smtClean="0">
                <a:latin typeface="Gill Sans Ultra Bold" pitchFamily="34" charset="-18"/>
              </a:rPr>
              <a:t>Sigurnost na društvenim </a:t>
            </a:r>
            <a:r>
              <a:rPr lang="hr-HR" sz="4800" b="1" dirty="0">
                <a:latin typeface="Gill Sans Ultra Bold" pitchFamily="34" charset="-18"/>
              </a:rPr>
              <a:t>m</a:t>
            </a:r>
            <a:r>
              <a:rPr lang="hr-HR" sz="4800" b="1" dirty="0" smtClean="0">
                <a:latin typeface="Gill Sans Ultra Bold" pitchFamily="34" charset="-18"/>
              </a:rPr>
              <a:t>režama</a:t>
            </a:r>
            <a:endParaRPr lang="hr-HR" sz="4800" b="1" dirty="0">
              <a:latin typeface="Gill Sans Ultra Bold" pitchFamily="34" charset="-18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97" y="3018941"/>
            <a:ext cx="4390476" cy="3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4000" dirty="0" smtClean="0">
                <a:latin typeface="Bauhaus 93" pitchFamily="82" charset="0"/>
              </a:rPr>
              <a:t> </a:t>
            </a:r>
            <a:r>
              <a:rPr lang="hr-HR" sz="4000" b="1" dirty="0" smtClean="0">
                <a:solidFill>
                  <a:srgbClr val="FFCC00"/>
                </a:solidFill>
                <a:latin typeface="Bauhaus 93" pitchFamily="82" charset="0"/>
              </a:rPr>
              <a:t>2. Oprezno komentirati</a:t>
            </a:r>
            <a:endParaRPr lang="hr-HR" sz="4000" b="1" dirty="0">
              <a:solidFill>
                <a:srgbClr val="FFCC00"/>
              </a:solidFill>
              <a:latin typeface="Bauhaus 93" pitchFamily="82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6632"/>
            <a:ext cx="2781300" cy="1647825"/>
          </a:xfrm>
        </p:spPr>
      </p:pic>
      <p:sp>
        <p:nvSpPr>
          <p:cNvPr id="5" name="TekstniOkvir 4"/>
          <p:cNvSpPr txBox="1"/>
          <p:nvPr/>
        </p:nvSpPr>
        <p:spPr>
          <a:xfrm>
            <a:off x="179512" y="1268760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rgbClr val="FFC000"/>
                </a:solidFill>
                <a:latin typeface="Bauhaus 93" pitchFamily="82" charset="0"/>
              </a:rPr>
              <a:t>Primjeri loših komentara:</a:t>
            </a:r>
            <a:endParaRPr lang="hr-HR" sz="3200" dirty="0">
              <a:solidFill>
                <a:srgbClr val="FFC000"/>
              </a:solidFill>
              <a:latin typeface="Bauhaus 93" pitchFamily="82" charset="0"/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7" b="49601"/>
          <a:stretch/>
        </p:blipFill>
        <p:spPr>
          <a:xfrm>
            <a:off x="179512" y="2132855"/>
            <a:ext cx="8689079" cy="44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80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3. Oprezno postavljati fotografije</a:t>
            </a:r>
            <a:endParaRPr lang="hr-HR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uhaus 93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Sa objavljivanjem fotografija se mora biti </a:t>
            </a: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</a:rPr>
              <a:t>vrlo oprezan</a:t>
            </a:r>
            <a:r>
              <a:rPr lang="hr-HR" dirty="0" smtClean="0"/>
              <a:t>. Fotografije moraju biti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primjerene</a:t>
            </a:r>
            <a:r>
              <a:rPr lang="hr-HR" dirty="0" smtClean="0"/>
              <a:t> i ne smiju biti 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podrugljive i uvredljive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025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3. Oprezno postavljati fotografije</a:t>
            </a:r>
            <a:endParaRPr lang="hr-HR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uhaus 93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Sa objavljivanjem fotografija se mora biti </a:t>
            </a: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</a:rPr>
              <a:t>vrlo oprezan</a:t>
            </a:r>
            <a:r>
              <a:rPr lang="hr-HR" dirty="0" smtClean="0"/>
              <a:t>. Fotografije moraju biti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primjerene</a:t>
            </a:r>
            <a:r>
              <a:rPr lang="hr-HR" dirty="0" smtClean="0"/>
              <a:t> i ne smiju biti 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podrugljive i uvredljive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23528" y="3501008"/>
            <a:ext cx="51125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Neke fotografije mogu automatski sadržavati </a:t>
            </a:r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mjesto fotografiranja</a:t>
            </a:r>
            <a:r>
              <a:rPr lang="hr-HR" sz="2800" b="1" dirty="0"/>
              <a:t> </a:t>
            </a:r>
            <a:r>
              <a:rPr lang="hr-HR" sz="2800" dirty="0"/>
              <a:t>uz pomoć </a:t>
            </a:r>
            <a:r>
              <a:rPr lang="hr-H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GPS-a</a:t>
            </a:r>
            <a:r>
              <a:rPr lang="hr-HR" sz="2800" dirty="0"/>
              <a:t>, po čemu se može saznati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točna lokacija</a:t>
            </a:r>
            <a:r>
              <a:rPr lang="hr-HR" sz="2800" dirty="0"/>
              <a:t> stanovanja, vikendice, ljetovališta, škole, itd. 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95599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3. Oprezno postavljati fotografije</a:t>
            </a:r>
            <a:endParaRPr lang="hr-HR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uhaus 93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Sa objavljivanjem fotografija se mora biti </a:t>
            </a: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</a:rPr>
              <a:t>vrlo oprezan</a:t>
            </a:r>
            <a:r>
              <a:rPr lang="hr-HR" dirty="0" smtClean="0"/>
              <a:t>. Fotografije moraju biti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primjerene</a:t>
            </a:r>
            <a:r>
              <a:rPr lang="hr-HR" dirty="0" smtClean="0"/>
              <a:t> i ne smiju biti 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podrugljive i uvredljive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636912"/>
            <a:ext cx="2381250" cy="3676650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323528" y="3501008"/>
            <a:ext cx="51125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Neke fotografije mogu automatski sadržavati </a:t>
            </a:r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mjesto fotografiranja</a:t>
            </a:r>
            <a:r>
              <a:rPr lang="hr-HR" sz="2800" b="1" dirty="0"/>
              <a:t> </a:t>
            </a:r>
            <a:r>
              <a:rPr lang="hr-HR" sz="2800" dirty="0"/>
              <a:t>uz pomoć </a:t>
            </a:r>
            <a:r>
              <a:rPr lang="hr-H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GPS-a</a:t>
            </a:r>
            <a:r>
              <a:rPr lang="hr-HR" sz="2800" dirty="0"/>
              <a:t>, po čemu se može saznati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točna lokacija</a:t>
            </a:r>
            <a:r>
              <a:rPr lang="hr-HR" sz="2800" dirty="0"/>
              <a:t> stanovanja, vikendice, ljetovališta, škole, itd. 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53428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009999"/>
                </a:solidFill>
                <a:latin typeface="Bauhaus 93" pitchFamily="82" charset="0"/>
              </a:rPr>
              <a:t>4. Ne otkrivati previše osobnih podataka</a:t>
            </a:r>
            <a:endParaRPr lang="hr-HR" b="1" dirty="0">
              <a:solidFill>
                <a:srgbClr val="009999"/>
              </a:solidFill>
              <a:latin typeface="Bauhaus 93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 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  <a:endParaRPr lang="hr-HR" b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23528" y="2106645"/>
            <a:ext cx="83529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  <a:cs typeface="Andalus" pitchFamily="18" charset="-78"/>
              </a:rPr>
              <a:t>Neki od načina zlouporabe su: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uništen ugled osobe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Cyberbullying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(zastrašivanje)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Uhođenje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Krađa identiteta (lažno predstavljanje)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Krađa uz pomoć informacija sa društvenih mreža 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Ucjenjivanje</a:t>
            </a:r>
          </a:p>
          <a:p>
            <a:pPr marL="342900" indent="-342900">
              <a:buClr>
                <a:srgbClr val="009999"/>
              </a:buClr>
              <a:buSzPct val="43000"/>
              <a:buFont typeface="Wingdings" pitchFamily="2" charset="2"/>
              <a:buChar char="q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Prepoznavanje osoba sa fotografija zbog fizičkog nasilja</a:t>
            </a:r>
          </a:p>
          <a:p>
            <a:pPr marL="285750" indent="-285750">
              <a:buFont typeface="Arial" pitchFamily="34" charset="0"/>
              <a:buChar char="•"/>
            </a:pPr>
            <a:endParaRPr lang="hr-HR" dirty="0" smtClean="0"/>
          </a:p>
          <a:p>
            <a:pPr marL="285750" indent="-285750">
              <a:buFont typeface="Arial" pitchFamily="34" charset="0"/>
              <a:buChar char="•"/>
            </a:pP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5639"/>
            <a:ext cx="2736304" cy="242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4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800" b="1" dirty="0" smtClean="0">
                <a:solidFill>
                  <a:srgbClr val="7030A0"/>
                </a:solidFill>
                <a:latin typeface="Broadway" pitchFamily="82" charset="0"/>
              </a:rPr>
              <a:t>  </a:t>
            </a:r>
          </a:p>
          <a:p>
            <a:pPr marL="0" indent="0">
              <a:buNone/>
            </a:pPr>
            <a:r>
              <a:rPr lang="hr-HR" sz="4800" b="1" dirty="0" smtClean="0">
                <a:solidFill>
                  <a:srgbClr val="7030A0"/>
                </a:solidFill>
                <a:latin typeface="Broadway" pitchFamily="82" charset="0"/>
              </a:rPr>
              <a:t>Hvala na pažnji! </a:t>
            </a:r>
            <a:endParaRPr lang="hr-HR" sz="4800" b="1" dirty="0">
              <a:solidFill>
                <a:srgbClr val="7030A0"/>
              </a:solidFill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69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http://www.bitstripsforschools.com/</a:t>
            </a:r>
            <a:r>
              <a:rPr lang="hr-HR" dirty="0" err="1">
                <a:hlinkClick r:id="rId2"/>
              </a:rPr>
              <a:t>activities</a:t>
            </a:r>
            <a:r>
              <a:rPr lang="hr-HR" dirty="0">
                <a:hlinkClick r:id="rId2"/>
              </a:rPr>
              <a:t>/2LR</a:t>
            </a:r>
            <a:r>
              <a:rPr lang="hr-HR" dirty="0" smtClean="0">
                <a:hlinkClick r:id="rId2"/>
              </a:rPr>
              <a:t>/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69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</a:t>
            </a:r>
            <a:r>
              <a:rPr lang="hr-HR" dirty="0" smtClean="0">
                <a:latin typeface="Berlin Sans FB" pitchFamily="34" charset="0"/>
              </a:rPr>
              <a:t>Nekad se nije lako snalaziti u postavkama  privatnosti na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Facebooku</a:t>
            </a:r>
            <a:r>
              <a:rPr lang="hr-HR" dirty="0" smtClean="0">
                <a:latin typeface="Berlin Sans FB" pitchFamily="34" charset="0"/>
              </a:rPr>
              <a:t>,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Twitter</a:t>
            </a:r>
            <a:r>
              <a:rPr lang="hr-HR" dirty="0" smtClean="0">
                <a:latin typeface="Berlin Sans FB" pitchFamily="34" charset="0"/>
              </a:rPr>
              <a:t> i 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sličnim društvenim mrežama</a:t>
            </a:r>
            <a:r>
              <a:rPr lang="hr-HR" b="1" dirty="0" smtClean="0"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…</a:t>
            </a:r>
            <a:endParaRPr lang="hr-HR" b="1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2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</a:t>
            </a:r>
            <a:r>
              <a:rPr lang="hr-HR" dirty="0" smtClean="0">
                <a:latin typeface="Berlin Sans FB" pitchFamily="34" charset="0"/>
              </a:rPr>
              <a:t>Nekad se nije lako snalaziti u postavkama  privatnosti na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Facebooku</a:t>
            </a:r>
            <a:r>
              <a:rPr lang="hr-HR" dirty="0" smtClean="0">
                <a:latin typeface="Berlin Sans FB" pitchFamily="34" charset="0"/>
              </a:rPr>
              <a:t>,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Twitter</a:t>
            </a:r>
            <a:r>
              <a:rPr lang="hr-HR" dirty="0" smtClean="0">
                <a:latin typeface="Berlin Sans FB" pitchFamily="34" charset="0"/>
              </a:rPr>
              <a:t> i 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sličnim društvenim mrežama</a:t>
            </a:r>
            <a:r>
              <a:rPr lang="hr-HR" b="1" dirty="0" smtClean="0"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…</a:t>
            </a:r>
          </a:p>
          <a:p>
            <a:pPr marL="0" indent="0">
              <a:buNone/>
            </a:pPr>
            <a:endParaRPr lang="hr-HR" b="1" dirty="0">
              <a:latin typeface="Berlin Sans FB" pitchFamily="34" charset="0"/>
            </a:endParaRPr>
          </a:p>
          <a:p>
            <a:pPr marL="0" indent="0">
              <a:buNone/>
            </a:pPr>
            <a:endParaRPr lang="hr-HR" b="1" dirty="0" smtClean="0">
              <a:latin typeface="Berlin Sans FB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96" y="2060848"/>
            <a:ext cx="79248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7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7809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latin typeface="Berlin Sans FB" pitchFamily="34" charset="0"/>
              </a:rPr>
              <a:t> Drugi korisnici društvenih mreža </a:t>
            </a: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nisu obvezni poštovati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vaše </a:t>
            </a:r>
            <a:r>
              <a:rPr lang="hr-HR" b="1" dirty="0" smtClean="0">
                <a:solidFill>
                  <a:srgbClr val="00B050"/>
                </a:solidFill>
                <a:latin typeface="Berlin Sans FB" pitchFamily="34" charset="0"/>
              </a:rPr>
              <a:t>podatke, slike, objave</a:t>
            </a:r>
            <a:r>
              <a:rPr lang="hr-HR" dirty="0" smtClean="0">
                <a:solidFill>
                  <a:srgbClr val="00B050"/>
                </a:solidFill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itd. te ih mogu 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javno objavljivati,prosljeđivati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zlouporabljavati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 !</a:t>
            </a:r>
          </a:p>
          <a:p>
            <a:pPr marL="0" indent="0">
              <a:buNone/>
            </a:pPr>
            <a:r>
              <a:rPr lang="hr-HR" b="1" dirty="0">
                <a:solidFill>
                  <a:srgbClr val="0070C0"/>
                </a:solidFill>
                <a:latin typeface="Berlin Sans FB" pitchFamily="34" charset="0"/>
              </a:rPr>
              <a:t> </a:t>
            </a:r>
            <a:endParaRPr lang="hr-HR" b="1" dirty="0" smtClean="0">
              <a:solidFill>
                <a:srgbClr val="0070C0"/>
              </a:solidFill>
              <a:latin typeface="Berlin Sans FB" pitchFamily="34" charset="0"/>
            </a:endParaRP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7809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latin typeface="Berlin Sans FB" pitchFamily="34" charset="0"/>
              </a:rPr>
              <a:t> Drugi korisnici društvenih mreža </a:t>
            </a: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nisu obvezni poštovati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vaše </a:t>
            </a:r>
            <a:r>
              <a:rPr lang="hr-HR" b="1" dirty="0" smtClean="0">
                <a:solidFill>
                  <a:srgbClr val="00B050"/>
                </a:solidFill>
                <a:latin typeface="Berlin Sans FB" pitchFamily="34" charset="0"/>
              </a:rPr>
              <a:t>podatke, slike, objave</a:t>
            </a:r>
            <a:r>
              <a:rPr lang="hr-HR" dirty="0" smtClean="0">
                <a:solidFill>
                  <a:srgbClr val="00B050"/>
                </a:solidFill>
                <a:latin typeface="Berlin Sans FB" pitchFamily="34" charset="0"/>
              </a:rPr>
              <a:t> </a:t>
            </a:r>
            <a:r>
              <a:rPr lang="hr-HR" dirty="0" smtClean="0">
                <a:latin typeface="Berlin Sans FB" pitchFamily="34" charset="0"/>
              </a:rPr>
              <a:t>itd. te ih mogu 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javno objavljivati,prosljeđivati </a:t>
            </a:r>
            <a:r>
              <a:rPr lang="hr-HR" b="1" dirty="0" err="1" smtClean="0">
                <a:solidFill>
                  <a:srgbClr val="0070C0"/>
                </a:solidFill>
                <a:latin typeface="Berlin Sans FB" pitchFamily="34" charset="0"/>
              </a:rPr>
              <a:t>zlouporabljavati</a:t>
            </a:r>
            <a:r>
              <a:rPr lang="hr-HR" b="1" dirty="0" smtClean="0">
                <a:solidFill>
                  <a:srgbClr val="0070C0"/>
                </a:solidFill>
                <a:latin typeface="Berlin Sans FB" pitchFamily="34" charset="0"/>
              </a:rPr>
              <a:t> !</a:t>
            </a:r>
          </a:p>
          <a:p>
            <a:pPr marL="0" indent="0">
              <a:buNone/>
            </a:pPr>
            <a:endParaRPr lang="hr-HR" b="1" dirty="0" smtClean="0">
              <a:solidFill>
                <a:srgbClr val="0070C0"/>
              </a:solidFill>
              <a:latin typeface="Berlin Sans FB" pitchFamily="34" charset="0"/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0070C0"/>
                </a:solidFill>
                <a:latin typeface="Berlin Sans FB" pitchFamily="34" charset="0"/>
              </a:rPr>
              <a:t> </a:t>
            </a:r>
            <a:endParaRPr lang="hr-HR" b="1" dirty="0" smtClean="0">
              <a:solidFill>
                <a:srgbClr val="0070C0"/>
              </a:solidFill>
              <a:latin typeface="Berlin Sans FB" pitchFamily="34" charset="0"/>
            </a:endParaRP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Berlin Sans FB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916" y="2895420"/>
            <a:ext cx="61912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9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474726"/>
            <a:ext cx="8229600" cy="5750099"/>
          </a:xfrm>
        </p:spPr>
        <p:txBody>
          <a:bodyPr/>
          <a:lstStyle/>
          <a:p>
            <a:pPr marL="0" indent="0">
              <a:buNone/>
            </a:pPr>
            <a:r>
              <a:rPr lang="hr-HR" sz="4000" b="1" dirty="0" smtClean="0">
                <a:latin typeface="SketchFlow Print" pitchFamily="2" charset="-18"/>
              </a:rPr>
              <a:t>      </a:t>
            </a:r>
            <a:r>
              <a:rPr lang="hr-HR" sz="4400" b="1" dirty="0" smtClean="0">
                <a:solidFill>
                  <a:srgbClr val="0070C0"/>
                </a:solidFill>
                <a:latin typeface="SketchFlow Print" pitchFamily="2" charset="-18"/>
              </a:rPr>
              <a:t>Važno je:</a:t>
            </a:r>
          </a:p>
          <a:p>
            <a:pPr marL="514350" indent="-514350">
              <a:buClr>
                <a:schemeClr val="tx2"/>
              </a:buClr>
              <a:buSzPct val="64000"/>
              <a:buFont typeface="+mj-lt"/>
              <a:buAutoNum type="arabicPeriod"/>
            </a:pPr>
            <a:r>
              <a:rPr lang="hr-HR" sz="2800" dirty="0" smtClean="0">
                <a:latin typeface="Gill Sans MT" pitchFamily="34" charset="-18"/>
              </a:rPr>
              <a:t>Imati sigurnu zaporku</a:t>
            </a:r>
          </a:p>
          <a:p>
            <a:pPr marL="514350" indent="-514350">
              <a:buClr>
                <a:schemeClr val="tx2"/>
              </a:buClr>
              <a:buSzPct val="64000"/>
              <a:buFont typeface="+mj-lt"/>
              <a:buAutoNum type="arabicPeriod"/>
            </a:pPr>
            <a:r>
              <a:rPr lang="hr-HR" sz="2800" dirty="0" smtClean="0">
                <a:latin typeface="Gill Sans MT" pitchFamily="34" charset="-18"/>
              </a:rPr>
              <a:t>Oprezno komentirati</a:t>
            </a:r>
          </a:p>
          <a:p>
            <a:pPr marL="514350" indent="-514350">
              <a:buClr>
                <a:schemeClr val="tx2"/>
              </a:buClr>
              <a:buSzPct val="64000"/>
              <a:buFont typeface="+mj-lt"/>
              <a:buAutoNum type="arabicPeriod"/>
            </a:pPr>
            <a:r>
              <a:rPr lang="hr-HR" sz="2800" dirty="0" smtClean="0">
                <a:latin typeface="Gill Sans MT" pitchFamily="34" charset="-18"/>
              </a:rPr>
              <a:t>Oprezno </a:t>
            </a:r>
            <a:r>
              <a:rPr lang="hr-HR" sz="2800" dirty="0">
                <a:latin typeface="Gill Sans MT" pitchFamily="34" charset="-18"/>
              </a:rPr>
              <a:t>postavljati </a:t>
            </a:r>
            <a:r>
              <a:rPr lang="hr-HR" sz="2800" dirty="0" smtClean="0">
                <a:latin typeface="Gill Sans MT" pitchFamily="34" charset="-18"/>
              </a:rPr>
              <a:t>fotografije</a:t>
            </a:r>
          </a:p>
          <a:p>
            <a:pPr marL="514350" indent="-514350">
              <a:buClr>
                <a:schemeClr val="tx2"/>
              </a:buClr>
              <a:buSzPct val="64000"/>
              <a:buFont typeface="+mj-lt"/>
              <a:buAutoNum type="arabicPeriod"/>
            </a:pPr>
            <a:r>
              <a:rPr lang="hr-HR" sz="2800" dirty="0">
                <a:latin typeface="Gill Sans MT" pitchFamily="34" charset="-18"/>
              </a:rPr>
              <a:t>Ne otkrivati previše osobnih </a:t>
            </a:r>
            <a:r>
              <a:rPr lang="hr-HR" sz="2800" dirty="0" smtClean="0">
                <a:latin typeface="Gill Sans MT" pitchFamily="34" charset="-18"/>
              </a:rPr>
              <a:t>podataka</a:t>
            </a:r>
          </a:p>
          <a:p>
            <a:pPr>
              <a:buClr>
                <a:schemeClr val="accent2">
                  <a:lumMod val="75000"/>
                </a:schemeClr>
              </a:buClr>
              <a:buSzPct val="64000"/>
            </a:pPr>
            <a:endParaRPr lang="hr-HR" sz="2800" dirty="0">
              <a:latin typeface="Gill Sans MT" pitchFamily="34" charset="-18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64000"/>
            </a:pPr>
            <a:endParaRPr lang="hr-HR" sz="2800" dirty="0">
              <a:latin typeface="Gill Sans MT" pitchFamily="34" charset="-18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64000"/>
            </a:pPr>
            <a:endParaRPr lang="hr-HR" sz="2800" dirty="0" smtClean="0">
              <a:solidFill>
                <a:srgbClr val="7030A0"/>
              </a:solidFill>
              <a:latin typeface="Gill Sans MT" pitchFamily="34" charset="-18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SzPct val="64000"/>
              <a:buNone/>
            </a:pPr>
            <a:r>
              <a:rPr lang="hr-HR" sz="2800" dirty="0" smtClean="0">
                <a:latin typeface="Gill Sans MT" pitchFamily="34" charset="-18"/>
              </a:rPr>
              <a:t> </a:t>
            </a:r>
          </a:p>
          <a:p>
            <a:pPr marL="0" indent="0">
              <a:buNone/>
            </a:pPr>
            <a:endParaRPr lang="hr-HR" sz="4400" b="1" dirty="0" smtClean="0">
              <a:solidFill>
                <a:schemeClr val="accent2">
                  <a:lumMod val="75000"/>
                </a:schemeClr>
              </a:solidFill>
              <a:latin typeface="SketchFlow Print" pitchFamily="2" charset="-18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73174" cy="72008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742" y="3814758"/>
            <a:ext cx="475252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  <a:latin typeface="Bauhaus 93" pitchFamily="82" charset="0"/>
              </a:rPr>
              <a:t/>
            </a:r>
            <a:br>
              <a:rPr lang="hr-HR" dirty="0" smtClean="0">
                <a:solidFill>
                  <a:srgbClr val="00B050"/>
                </a:solidFill>
                <a:latin typeface="Bauhaus 93" pitchFamily="82" charset="0"/>
              </a:rPr>
            </a:br>
            <a:r>
              <a:rPr lang="hr-HR" dirty="0" smtClean="0">
                <a:solidFill>
                  <a:srgbClr val="00B050"/>
                </a:solidFill>
                <a:latin typeface="Bauhaus 93" pitchFamily="82" charset="0"/>
              </a:rPr>
              <a:t>1. Dobra zaporka</a:t>
            </a:r>
            <a:endParaRPr lang="hr-HR" dirty="0">
              <a:solidFill>
                <a:srgbClr val="00B050"/>
              </a:solidFill>
              <a:latin typeface="Bauhaus 93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</a:t>
            </a: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Probijanje zaporki </a:t>
            </a:r>
            <a:r>
              <a:rPr lang="hr-HR" b="1" dirty="0" smtClean="0"/>
              <a:t>i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r-HR" b="1" dirty="0" err="1" smtClean="0">
                <a:solidFill>
                  <a:schemeClr val="accent6">
                    <a:lumMod val="75000"/>
                  </a:schemeClr>
                </a:solidFill>
              </a:rPr>
              <a:t>hakiranje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r-HR" dirty="0" smtClean="0"/>
              <a:t>profila je sve češća i češća pojava na društvenim mrežama. Još od kad smo najniži razredi uče nas da zaporka mora biti </a:t>
            </a:r>
            <a:r>
              <a:rPr lang="hr-HR" b="1" dirty="0" smtClean="0">
                <a:solidFill>
                  <a:srgbClr val="92D050"/>
                </a:solidFill>
              </a:rPr>
              <a:t>složena </a:t>
            </a:r>
            <a:r>
              <a:rPr lang="hr-HR" dirty="0"/>
              <a:t>i</a:t>
            </a:r>
            <a:r>
              <a:rPr lang="hr-HR" b="1" dirty="0" smtClean="0">
                <a:solidFill>
                  <a:srgbClr val="92D050"/>
                </a:solidFill>
              </a:rPr>
              <a:t> teška za pogoditi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Često ljudi na profil stavljaju svoje </a:t>
            </a:r>
            <a:r>
              <a:rPr lang="hr-HR" b="1" dirty="0">
                <a:solidFill>
                  <a:srgbClr val="FFC000"/>
                </a:solidFill>
              </a:rPr>
              <a:t>podatke koji su vezani uz zaporku</a:t>
            </a:r>
            <a:r>
              <a:rPr lang="hr-HR" dirty="0"/>
              <a:t>. Npr. hobiji, imena članova obitelji, datumi rođenja itd.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112236" cy="172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6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4000" dirty="0" smtClean="0">
                <a:latin typeface="Bauhaus 93" pitchFamily="82" charset="0"/>
              </a:rPr>
              <a:t> </a:t>
            </a:r>
            <a:r>
              <a:rPr lang="hr-HR" sz="4000" b="1" dirty="0" smtClean="0">
                <a:solidFill>
                  <a:srgbClr val="FFCC00"/>
                </a:solidFill>
                <a:latin typeface="Bauhaus 93" pitchFamily="82" charset="0"/>
              </a:rPr>
              <a:t>2. Oprezno komentirati</a:t>
            </a:r>
            <a:endParaRPr lang="hr-HR" sz="4000" b="1" dirty="0">
              <a:solidFill>
                <a:srgbClr val="FFCC00"/>
              </a:solidFill>
              <a:latin typeface="Bauhaus 93" pitchFamily="82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6632"/>
            <a:ext cx="2781300" cy="1647825"/>
          </a:xfrm>
        </p:spPr>
      </p:pic>
      <p:sp>
        <p:nvSpPr>
          <p:cNvPr id="6" name="TekstniOkvir 5"/>
          <p:cNvSpPr txBox="1"/>
          <p:nvPr/>
        </p:nvSpPr>
        <p:spPr>
          <a:xfrm>
            <a:off x="539552" y="1988840"/>
            <a:ext cx="77048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  Komentiranjem i iznošenjem svojeg mišljenja dovodimo se u neugodne situacije jer drugi korisnici to mogu </a:t>
            </a:r>
            <a:r>
              <a:rPr lang="hr-HR" sz="2800" b="1" dirty="0" smtClean="0">
                <a:solidFill>
                  <a:schemeClr val="accent6">
                    <a:lumMod val="75000"/>
                  </a:schemeClr>
                </a:solidFill>
              </a:rPr>
              <a:t>pogrešno shvatiti</a:t>
            </a:r>
            <a:r>
              <a:rPr lang="hr-HR" sz="2800" dirty="0" smtClean="0"/>
              <a:t> i </a:t>
            </a:r>
            <a:r>
              <a:rPr lang="hr-HR" sz="2800" b="1" dirty="0" smtClean="0">
                <a:solidFill>
                  <a:schemeClr val="accent4">
                    <a:lumMod val="75000"/>
                  </a:schemeClr>
                </a:solidFill>
              </a:rPr>
              <a:t>protumačiti kao uvredu ili prijetnju</a:t>
            </a:r>
            <a:r>
              <a:rPr lang="hr-HR" sz="2800" dirty="0" smtClean="0"/>
              <a:t>, makar nije tako zamišljena. </a:t>
            </a:r>
          </a:p>
          <a:p>
            <a:endParaRPr lang="hr-H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8" y="3909767"/>
            <a:ext cx="3888432" cy="2706781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4645992" y="4437112"/>
            <a:ext cx="4104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Kada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je komentar objavljen, bit će izvan vaše </a:t>
            </a:r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kontrole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, zato pazite kako se izražavate!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54220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4000" dirty="0" smtClean="0">
                <a:latin typeface="Bauhaus 93" pitchFamily="82" charset="0"/>
              </a:rPr>
              <a:t> </a:t>
            </a:r>
            <a:r>
              <a:rPr lang="hr-HR" sz="4000" b="1" dirty="0" smtClean="0">
                <a:solidFill>
                  <a:srgbClr val="FFCC00"/>
                </a:solidFill>
                <a:latin typeface="Bauhaus 93" pitchFamily="82" charset="0"/>
              </a:rPr>
              <a:t>2. Oprezno komentirati</a:t>
            </a:r>
            <a:endParaRPr lang="hr-HR" sz="4000" b="1" dirty="0">
              <a:solidFill>
                <a:srgbClr val="FFCC00"/>
              </a:solidFill>
              <a:latin typeface="Bauhaus 93" pitchFamily="82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6632"/>
            <a:ext cx="2781300" cy="1647825"/>
          </a:xfrm>
        </p:spPr>
      </p:pic>
      <p:sp>
        <p:nvSpPr>
          <p:cNvPr id="5" name="TekstniOkvir 4"/>
          <p:cNvSpPr txBox="1"/>
          <p:nvPr/>
        </p:nvSpPr>
        <p:spPr>
          <a:xfrm>
            <a:off x="179512" y="1268760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rgbClr val="FFC000"/>
                </a:solidFill>
                <a:latin typeface="Bauhaus 93" pitchFamily="82" charset="0"/>
              </a:rPr>
              <a:t>Primjeri loših komentara:</a:t>
            </a:r>
            <a:endParaRPr lang="hr-HR" sz="3200" dirty="0">
              <a:solidFill>
                <a:srgbClr val="FFC000"/>
              </a:solidFill>
              <a:latin typeface="Bauhaus 93" pitchFamily="82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467544" y="2276872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r>
              <a:rPr lang="hr-HR" sz="2000" b="1" dirty="0" smtClean="0">
                <a:solidFill>
                  <a:srgbClr val="0070C0"/>
                </a:solidFill>
              </a:rPr>
              <a:t>Ovo je najgluplja fotografija koju sam ikada vidio!</a:t>
            </a:r>
            <a:endParaRPr lang="hr-HR" sz="2000" b="1" dirty="0">
              <a:solidFill>
                <a:srgbClr val="0070C0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1115616" y="2833129"/>
            <a:ext cx="6277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rgbClr val="92D050"/>
                </a:solidFill>
              </a:rPr>
              <a:t>Potpuno si u krivu! Nemaš pojma!</a:t>
            </a:r>
            <a:endParaRPr lang="hr-HR" sz="2000" b="1" dirty="0">
              <a:solidFill>
                <a:srgbClr val="92D050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95536" y="342900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chemeClr val="accent6">
                    <a:lumMod val="75000"/>
                  </a:schemeClr>
                </a:solidFill>
              </a:rPr>
              <a:t>Kako možeš slušati takvu glazbu!? To nema smisla!</a:t>
            </a:r>
            <a:endParaRPr lang="hr-H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899592" y="4123575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rgbClr val="002060"/>
                </a:solidFill>
              </a:rPr>
              <a:t>Makni tu sliku, odvratan/na si!</a:t>
            </a:r>
            <a:endParaRPr lang="hr-HR" sz="2000" b="1" dirty="0">
              <a:solidFill>
                <a:srgbClr val="002060"/>
              </a:solidFill>
            </a:endParaRPr>
          </a:p>
        </p:txBody>
      </p:sp>
      <p:grpSp>
        <p:nvGrpSpPr>
          <p:cNvPr id="13" name="Grupa 12"/>
          <p:cNvGrpSpPr/>
          <p:nvPr/>
        </p:nvGrpSpPr>
        <p:grpSpPr>
          <a:xfrm>
            <a:off x="337879" y="1844903"/>
            <a:ext cx="5472608" cy="3159641"/>
            <a:chOff x="467544" y="1853535"/>
            <a:chExt cx="5472608" cy="3159641"/>
          </a:xfrm>
        </p:grpSpPr>
        <p:cxnSp>
          <p:nvCxnSpPr>
            <p:cNvPr id="7" name="Ravni poveznik 6"/>
            <p:cNvCxnSpPr/>
            <p:nvPr/>
          </p:nvCxnSpPr>
          <p:spPr>
            <a:xfrm>
              <a:off x="467544" y="2060848"/>
              <a:ext cx="5472608" cy="2808312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flipH="1">
              <a:off x="467544" y="1853535"/>
              <a:ext cx="5256584" cy="3159641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7712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469</Words>
  <Application>Microsoft Office PowerPoint</Application>
  <PresentationFormat>Prikaz na zaslonu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Tema sustava Office</vt:lpstr>
      <vt:lpstr> 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1. Dobra zaporka</vt:lpstr>
      <vt:lpstr> 2. Oprezno komentirati</vt:lpstr>
      <vt:lpstr> 2. Oprezno komentirati</vt:lpstr>
      <vt:lpstr> 2. Oprezno komentirati</vt:lpstr>
      <vt:lpstr>3. Oprezno postavljati fotografije</vt:lpstr>
      <vt:lpstr>3. Oprezno postavljati fotografije</vt:lpstr>
      <vt:lpstr>3. Oprezno postavljati fotografije</vt:lpstr>
      <vt:lpstr>4. Ne otkrivati previše osobnih podataka</vt:lpstr>
      <vt:lpstr>   </vt:lpstr>
      <vt:lpstr>Izvori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7b</dc:creator>
  <cp:lastModifiedBy>Ines</cp:lastModifiedBy>
  <cp:revision>27</cp:revision>
  <dcterms:created xsi:type="dcterms:W3CDTF">2013-01-22T16:36:10Z</dcterms:created>
  <dcterms:modified xsi:type="dcterms:W3CDTF">2013-02-18T13:27:38Z</dcterms:modified>
</cp:coreProperties>
</file>