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D5E65D-D098-4003-AC16-736D7146880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  <p14:section name="Untitled Section" id="{7AA22B5A-0039-4D8E-82F9-89F2067D6EC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7:55:0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0 331 24575,'18'-15'0,"0"1"0,1 0 0,0 2 0,1 0 0,0 1 0,1 1 0,39-13 0,-54 21 0,77-27 0,-49 18 0,-2 0 0,51-27 0,-24-2 0,-44 29 0,0 0 0,1 2 0,26-14 0,-21 16 0,0 0 0,0 1 0,1 1 0,0 1 0,36-1 0,115 6 0,-73 2 0,1335-3 0,-1396 1 0,-1 2 0,0 1 0,64 17 0,107 46 0,-143-48 0,-52-16 0,0 1 0,0 0 0,0 1 0,0 0 0,-1 1 0,0 1 0,17 11 0,3 4 0,56 29 0,-52-31 0,42 29 0,-69-43 0,-1 1 0,0 0 0,0 1 0,0 0 0,-1 0 0,0 1 0,-1 0 0,0 0 0,9 15 0,44 68-1365,-46-69-5461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28T19:22:48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24575,'2'-2'0,"-1"0"0,1 0 0,0 0 0,1 0 0,-1 1 0,0-1 0,0 1 0,1-1 0,-1 1 0,1 0 0,-1 0 0,1 0 0,-1 1 0,1-1 0,0 0 0,-1 1 0,1 0 0,0-1 0,0 1 0,-1 0 0,1 1 0,0-1 0,-1 0 0,1 1 0,0-1 0,-1 1 0,1 0 0,-1 0 0,1 0 0,-1 0 0,4 3 0,-2-1 0,0 0 0,0 0 0,-1 1 0,1 0 0,-1-1 0,0 1 0,0 0 0,0 1 0,-1-1 0,1 0 0,-1 1 0,0-1 0,-1 1 0,1 0 0,-1 0 0,1 6 0,1 3 0,-2 0 0,0 1 0,0-1 0,-1 1 0,-1-1 0,-1 1 0,-3 14 0,4-22 0,-1 0 0,-1-1 0,1 1 0,-1-1 0,0 1 0,-1-1 0,1 0 0,-1 0 0,0 0 0,-1-1 0,0 1 0,0-1 0,0 0 0,0-1 0,-1 1 0,-7 4 0,11-7 0,-23 15 0,25-16 0,0-1 0,-1 0 0,1 1 0,0-1 0,0 0 0,-1 0 0,1 1 0,0-1 0,0 1 0,0-1 0,0 0 0,-1 1 0,1-1 0,0 0 0,0 1 0,0-1 0,0 1 0,0-1 0,0 0 0,0 1 0,0-1 0,0 1 0,0-1 0,0 1 0,0-1 0,0 0 0,1 1 0,-1-1 0,0 0 0,0 1 0,0-1 0,0 1 0,1-1 0,-1 0 0,0 0 0,0 1 0,1-1 0,-1 0 0,0 1 0,1-1 0,-1 0 0,0 0 0,1 1 0,-1-1 0,0 0 0,1 0 0,-1 0 0,1 0 0,-1 0 0,0 1 0,1-1 0,-1 0 0,1 0 0,-1 0 0,0 0 0,1 0 0,-1 0 0,1 0 0,-1 0 0,0 0 0,1 0 0,-1-1 0,1 1 0,22 3-33,1-1 0,0-1-1,24-3 1,-13 1-1199,-5 0-5594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5/12/2022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49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3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65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2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2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4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4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54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1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2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0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5/12/2022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42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733E0473-C315-42D8-A82A-A2FE49DC67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23A251-68F2-43E5-812B-4BBAE1AF53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" name="Picture 3">
            <a:extLst>
              <a:ext uri="{FF2B5EF4-FFF2-40B4-BE49-F238E27FC236}">
                <a16:creationId xmlns:a16="http://schemas.microsoft.com/office/drawing/2014/main" id="{86D26A52-C2EE-4D89-E942-89BFADAF5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3135" r="1" b="1"/>
          <a:stretch/>
        </p:blipFill>
        <p:spPr>
          <a:xfrm>
            <a:off x="1525" y="10"/>
            <a:ext cx="12188951" cy="6857990"/>
          </a:xfrm>
          <a:prstGeom prst="rect">
            <a:avLst/>
          </a:prstGeom>
        </p:spPr>
      </p:pic>
      <p:grpSp>
        <p:nvGrpSpPr>
          <p:cNvPr id="13" name="decorative circle">
            <a:extLst>
              <a:ext uri="{FF2B5EF4-FFF2-40B4-BE49-F238E27FC236}">
                <a16:creationId xmlns:a16="http://schemas.microsoft.com/office/drawing/2014/main" id="{0350AF23-2606-421F-AB7B-23D9B48F3E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F271F5F-C488-431F-BC04-BA2DB2162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2606" y="1122363"/>
            <a:ext cx="7063739" cy="2387600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Matematička slikovnica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AAF70-211C-47A2-B5F0-C1B9D38D4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2606" y="3602038"/>
            <a:ext cx="7063739" cy="165576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Lora Prpić 5.a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7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4CDD5-5A25-4DEE-A8D6-709514689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1279236"/>
          </a:xfrm>
        </p:spPr>
        <p:txBody>
          <a:bodyPr>
            <a:normAutofit/>
          </a:bodyPr>
          <a:lstStyle/>
          <a:p>
            <a:r>
              <a:rPr lang="hr-HR" dirty="0"/>
              <a:t>6. zadatak</a:t>
            </a:r>
            <a:endParaRPr lang="en-US" dirty="0"/>
          </a:p>
        </p:txBody>
      </p:sp>
      <p:pic>
        <p:nvPicPr>
          <p:cNvPr id="6" name="Content Placeholder 5" descr="A picture containing measuring stick, wooden, indoor, wood&#10;&#10;Description automatically generated">
            <a:extLst>
              <a:ext uri="{FF2B5EF4-FFF2-40B4-BE49-F238E27FC236}">
                <a16:creationId xmlns:a16="http://schemas.microsoft.com/office/drawing/2014/main" id="{1DCC4982-1E4C-4C1C-8198-E4BF87537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45" y="1492249"/>
            <a:ext cx="4747218" cy="406025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867D8-B25B-40AA-81CA-FA4108035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2013526"/>
            <a:ext cx="3994785" cy="3855461"/>
          </a:xfrm>
        </p:spPr>
        <p:txBody>
          <a:bodyPr>
            <a:normAutofit/>
          </a:bodyPr>
          <a:lstStyle/>
          <a:p>
            <a:r>
              <a:rPr lang="hr-HR" sz="2400" dirty="0"/>
              <a:t>Nacrtaj 1 pravi kut, 1 puni kut, 1 ispruženi kut i 1 tupi kut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70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E23D-4F78-45CC-9CBA-520EE02B0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448147"/>
          </a:xfrm>
        </p:spPr>
        <p:txBody>
          <a:bodyPr>
            <a:normAutofit fontScale="90000"/>
          </a:bodyPr>
          <a:lstStyle/>
          <a:p>
            <a:r>
              <a:rPr lang="hr-HR" dirty="0"/>
              <a:t>Rješenje 6. zadatka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9FDAA-60BE-475C-BC1C-76EB03710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Ispruženi kut: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b                                   a</a:t>
            </a:r>
          </a:p>
          <a:p>
            <a:pPr marL="0" indent="0">
              <a:buNone/>
            </a:pPr>
            <a:r>
              <a:rPr lang="hr-HR" dirty="0"/>
              <a:t>                                       V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Tupi kut:</a:t>
            </a:r>
          </a:p>
          <a:p>
            <a:pPr marL="0" indent="0">
              <a:buNone/>
            </a:pPr>
            <a:r>
              <a:rPr lang="hr-HR" dirty="0"/>
              <a:t>           </a:t>
            </a:r>
          </a:p>
          <a:p>
            <a:pPr marL="0" indent="0">
              <a:buNone/>
            </a:pPr>
            <a:r>
              <a:rPr lang="hr-HR" dirty="0"/>
              <a:t>           b                                                               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</a:t>
            </a:r>
          </a:p>
          <a:p>
            <a:pPr marL="0" indent="0">
              <a:buNone/>
            </a:pPr>
            <a:r>
              <a:rPr lang="hr-HR" dirty="0"/>
              <a:t>                                             V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F5578-2D0C-477C-994F-D3C4B8D2E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905348"/>
            <a:ext cx="3994785" cy="4963640"/>
          </a:xfrm>
        </p:spPr>
        <p:txBody>
          <a:bodyPr/>
          <a:lstStyle/>
          <a:p>
            <a:r>
              <a:rPr lang="hr-HR" dirty="0"/>
              <a:t>Pravi kut:</a:t>
            </a:r>
            <a:endParaRPr lang="hr-HR" sz="2400" dirty="0"/>
          </a:p>
          <a:p>
            <a:r>
              <a:rPr lang="hr-HR" dirty="0"/>
              <a:t>  a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   V                 b</a:t>
            </a:r>
          </a:p>
          <a:p>
            <a:r>
              <a:rPr lang="hr-HR" dirty="0"/>
              <a:t>Puni kut:</a:t>
            </a:r>
          </a:p>
          <a:p>
            <a:endParaRPr lang="hr-HR" dirty="0"/>
          </a:p>
          <a:p>
            <a:r>
              <a:rPr lang="hr-HR" dirty="0"/>
              <a:t>               V                               b</a:t>
            </a:r>
          </a:p>
          <a:p>
            <a:r>
              <a:rPr lang="hr-HR" dirty="0"/>
              <a:t>                                                 a</a:t>
            </a:r>
          </a:p>
          <a:p>
            <a:endParaRPr lang="hr-HR" dirty="0"/>
          </a:p>
          <a:p>
            <a:endParaRPr lang="hr-HR" dirty="0"/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1A028A2-F813-4311-96E1-ECA1A4D1BC8A}"/>
              </a:ext>
            </a:extLst>
          </p:cNvPr>
          <p:cNvCxnSpPr/>
          <p:nvPr/>
        </p:nvCxnSpPr>
        <p:spPr>
          <a:xfrm>
            <a:off x="5703683" y="160246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D0C0F6-915F-4EEA-A4D6-4AC6979A97A8}"/>
              </a:ext>
            </a:extLst>
          </p:cNvPr>
          <p:cNvCxnSpPr/>
          <p:nvPr/>
        </p:nvCxnSpPr>
        <p:spPr>
          <a:xfrm>
            <a:off x="6491335" y="2027976"/>
            <a:ext cx="216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F577D3-AD3B-417B-A216-961D66EADDF2}"/>
              </a:ext>
            </a:extLst>
          </p:cNvPr>
          <p:cNvCxnSpPr/>
          <p:nvPr/>
        </p:nvCxnSpPr>
        <p:spPr>
          <a:xfrm>
            <a:off x="6096000" y="3838669"/>
            <a:ext cx="1800000" cy="75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12172E-5287-4E8D-9CA7-1334A4900B0B}"/>
              </a:ext>
            </a:extLst>
          </p:cNvPr>
          <p:cNvCxnSpPr>
            <a:cxnSpLocks/>
          </p:cNvCxnSpPr>
          <p:nvPr/>
        </p:nvCxnSpPr>
        <p:spPr>
          <a:xfrm flipV="1">
            <a:off x="7896000" y="4028792"/>
            <a:ext cx="1800000" cy="5658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B23462-6671-4D31-93FE-707304AFC305}"/>
              </a:ext>
            </a:extLst>
          </p:cNvPr>
          <p:cNvCxnSpPr>
            <a:cxnSpLocks/>
          </p:cNvCxnSpPr>
          <p:nvPr/>
        </p:nvCxnSpPr>
        <p:spPr>
          <a:xfrm>
            <a:off x="6096000" y="3838669"/>
            <a:ext cx="1800000" cy="756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8CA2AF-13A6-491F-97AA-4332688D8BC5}"/>
              </a:ext>
            </a:extLst>
          </p:cNvPr>
          <p:cNvCxnSpPr/>
          <p:nvPr/>
        </p:nvCxnSpPr>
        <p:spPr>
          <a:xfrm>
            <a:off x="8066638" y="43728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9B1100E-8BC8-46F5-B525-8E4D6B8B80D4}"/>
              </a:ext>
            </a:extLst>
          </p:cNvPr>
          <p:cNvCxnSpPr/>
          <p:nvPr/>
        </p:nvCxnSpPr>
        <p:spPr>
          <a:xfrm>
            <a:off x="1113576" y="1421394"/>
            <a:ext cx="0" cy="1080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D201670-85FF-400A-B8CD-7D58FABC48D8}"/>
              </a:ext>
            </a:extLst>
          </p:cNvPr>
          <p:cNvCxnSpPr>
            <a:cxnSpLocks/>
          </p:cNvCxnSpPr>
          <p:nvPr/>
        </p:nvCxnSpPr>
        <p:spPr>
          <a:xfrm>
            <a:off x="1113575" y="2501394"/>
            <a:ext cx="108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10929B2-E809-4E3B-A396-C8D0D3E0C112}"/>
              </a:ext>
            </a:extLst>
          </p:cNvPr>
          <p:cNvCxnSpPr/>
          <p:nvPr/>
        </p:nvCxnSpPr>
        <p:spPr>
          <a:xfrm>
            <a:off x="1113576" y="2317687"/>
            <a:ext cx="1358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2917A51-4C0A-4B67-A480-4593A8B36600}"/>
              </a:ext>
            </a:extLst>
          </p:cNvPr>
          <p:cNvCxnSpPr/>
          <p:nvPr/>
        </p:nvCxnSpPr>
        <p:spPr>
          <a:xfrm>
            <a:off x="1258432" y="2317687"/>
            <a:ext cx="0" cy="1837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93D2DE49-5ED8-4E79-9013-BFDC254737FE}"/>
              </a:ext>
            </a:extLst>
          </p:cNvPr>
          <p:cNvSpPr/>
          <p:nvPr/>
        </p:nvSpPr>
        <p:spPr>
          <a:xfrm>
            <a:off x="1258432" y="3429001"/>
            <a:ext cx="1237568" cy="1165664"/>
          </a:xfrm>
          <a:prstGeom prst="flowChartConnector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E17BF05-C707-4AFD-AF32-6A7C74FC0094}"/>
              </a:ext>
            </a:extLst>
          </p:cNvPr>
          <p:cNvCxnSpPr/>
          <p:nvPr/>
        </p:nvCxnSpPr>
        <p:spPr>
          <a:xfrm>
            <a:off x="1883121" y="4028792"/>
            <a:ext cx="183785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Chord 58">
            <a:extLst>
              <a:ext uri="{FF2B5EF4-FFF2-40B4-BE49-F238E27FC236}">
                <a16:creationId xmlns:a16="http://schemas.microsoft.com/office/drawing/2014/main" id="{22D7772D-D481-4743-91A3-1DD457A10201}"/>
              </a:ext>
            </a:extLst>
          </p:cNvPr>
          <p:cNvSpPr/>
          <p:nvPr/>
        </p:nvSpPr>
        <p:spPr>
          <a:xfrm rot="5562870">
            <a:off x="7197351" y="1198276"/>
            <a:ext cx="788046" cy="1085196"/>
          </a:xfrm>
          <a:prstGeom prst="chord">
            <a:avLst>
              <a:gd name="adj1" fmla="val 2700000"/>
              <a:gd name="adj2" fmla="val 18538706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F14E36FC-176D-46BF-B273-12788FFAEF53}"/>
                  </a:ext>
                </a:extLst>
              </p14:cNvPr>
              <p14:cNvContentPartPr/>
              <p14:nvPr/>
            </p14:nvContentPartPr>
            <p14:xfrm>
              <a:off x="7278797" y="4199047"/>
              <a:ext cx="1251360" cy="1890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F14E36FC-176D-46BF-B273-12788FFAEF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9797" y="4190407"/>
                <a:ext cx="1269000" cy="20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345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527BF-CE99-4C15-91BA-A2CDD6ED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402879"/>
          </a:xfrm>
        </p:spPr>
        <p:txBody>
          <a:bodyPr>
            <a:noAutofit/>
          </a:bodyPr>
          <a:lstStyle/>
          <a:p>
            <a:r>
              <a:rPr lang="hr-HR" sz="3600" dirty="0"/>
              <a:t>7. zadatak</a:t>
            </a:r>
            <a:endParaRPr lang="en-US" sz="3600" dirty="0"/>
          </a:p>
        </p:txBody>
      </p:sp>
      <p:pic>
        <p:nvPicPr>
          <p:cNvPr id="6" name="Content Placeholder 5" descr="A bedroom with a large bed&#10;&#10;Description automatically generated with low confidence">
            <a:extLst>
              <a:ext uri="{FF2B5EF4-FFF2-40B4-BE49-F238E27FC236}">
                <a16:creationId xmlns:a16="http://schemas.microsoft.com/office/drawing/2014/main" id="{859893D6-C561-4258-922A-250FEAD5E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27" y="1469117"/>
            <a:ext cx="6395461" cy="359240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14B4C4-C595-4837-8746-B9ECDAC4D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947956"/>
            <a:ext cx="3994785" cy="4921032"/>
          </a:xfrm>
        </p:spPr>
        <p:txBody>
          <a:bodyPr>
            <a:normAutofit/>
          </a:bodyPr>
          <a:lstStyle/>
          <a:p>
            <a:r>
              <a:rPr lang="hr-HR" sz="2400" dirty="0"/>
              <a:t> </a:t>
            </a:r>
            <a:r>
              <a:rPr lang="hr-HR" sz="2400" dirty="0" err="1" smtClean="0"/>
              <a:t>Lanin</a:t>
            </a:r>
            <a:r>
              <a:rPr lang="hr-HR" sz="2400" dirty="0" smtClean="0"/>
              <a:t> </a:t>
            </a:r>
            <a:r>
              <a:rPr lang="hr-HR" sz="2400" dirty="0"/>
              <a:t>pod </a:t>
            </a:r>
            <a:r>
              <a:rPr lang="hr-HR" sz="2400" dirty="0" smtClean="0"/>
              <a:t>sobe je </a:t>
            </a:r>
            <a:r>
              <a:rPr lang="hr-HR" sz="2400" dirty="0"/>
              <a:t>kvadratnog oblika </a:t>
            </a:r>
            <a:r>
              <a:rPr lang="hr-HR" sz="2400" dirty="0" smtClean="0"/>
              <a:t>i ima </a:t>
            </a:r>
            <a:r>
              <a:rPr lang="hr-HR" sz="2400" dirty="0"/>
              <a:t>25 kvadratnih metara. Koliki je </a:t>
            </a:r>
            <a:r>
              <a:rPr lang="hr-HR" sz="2400" dirty="0" smtClean="0"/>
              <a:t>opseg </a:t>
            </a:r>
            <a:r>
              <a:rPr lang="hr-HR" sz="2400" dirty="0"/>
              <a:t>poda sobe?</a:t>
            </a:r>
          </a:p>
        </p:txBody>
      </p:sp>
    </p:spTree>
    <p:extLst>
      <p:ext uri="{BB962C8B-B14F-4D97-AF65-F5344CB8AC3E}">
        <p14:creationId xmlns:p14="http://schemas.microsoft.com/office/powerpoint/2010/main" val="30952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0E4EE-F72E-46AD-9344-04BF7660F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4219633" cy="607291"/>
          </a:xfrm>
        </p:spPr>
        <p:txBody>
          <a:bodyPr>
            <a:normAutofit fontScale="90000"/>
          </a:bodyPr>
          <a:lstStyle/>
          <a:p>
            <a:r>
              <a:rPr lang="hr-HR" dirty="0"/>
              <a:t>Rješenje 7. zadatka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1BA2A-817B-4F08-B4FA-6D6833A43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8036C-BA2B-4B99-A225-F726B082C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1064492"/>
            <a:ext cx="3994785" cy="4804496"/>
          </a:xfrm>
        </p:spPr>
        <p:txBody>
          <a:bodyPr/>
          <a:lstStyle/>
          <a:p>
            <a:r>
              <a:rPr lang="hr-HR" dirty="0"/>
              <a:t>P= 25 </a:t>
            </a:r>
            <a:r>
              <a:rPr lang="hr-HR" dirty="0" smtClean="0"/>
              <a:t>m</a:t>
            </a:r>
            <a:endParaRPr lang="hr-HR" dirty="0"/>
          </a:p>
          <a:p>
            <a:r>
              <a:rPr lang="hr-HR" dirty="0" smtClean="0"/>
              <a:t>P = a × a</a:t>
            </a:r>
          </a:p>
          <a:p>
            <a:r>
              <a:rPr lang="hr-HR" dirty="0" smtClean="0"/>
              <a:t>25 </a:t>
            </a:r>
            <a:r>
              <a:rPr lang="hr-HR" dirty="0"/>
              <a:t>= a × a</a:t>
            </a:r>
          </a:p>
          <a:p>
            <a:r>
              <a:rPr lang="hr-HR" dirty="0" smtClean="0"/>
              <a:t>a</a:t>
            </a:r>
            <a:r>
              <a:rPr lang="hr-HR" dirty="0"/>
              <a:t>= 5 m </a:t>
            </a:r>
          </a:p>
          <a:p>
            <a:r>
              <a:rPr lang="hr-HR" dirty="0"/>
              <a:t>O= </a:t>
            </a:r>
            <a:r>
              <a:rPr lang="hr-HR" dirty="0" smtClean="0"/>
              <a:t>4 × a</a:t>
            </a:r>
            <a:endParaRPr lang="hr-HR" dirty="0"/>
          </a:p>
          <a:p>
            <a:r>
              <a:rPr lang="hr-HR" dirty="0"/>
              <a:t>O= </a:t>
            </a:r>
            <a:r>
              <a:rPr lang="hr-HR" dirty="0" smtClean="0"/>
              <a:t>4 × 5 </a:t>
            </a:r>
            <a:r>
              <a:rPr lang="hr-HR" dirty="0"/>
              <a:t>m</a:t>
            </a:r>
          </a:p>
          <a:p>
            <a:r>
              <a:rPr lang="hr-HR" dirty="0"/>
              <a:t>O= 20 m</a:t>
            </a:r>
          </a:p>
          <a:p>
            <a:endParaRPr lang="hr-HR" dirty="0"/>
          </a:p>
          <a:p>
            <a:r>
              <a:rPr lang="hr-HR" dirty="0"/>
              <a:t>Opseg poda </a:t>
            </a:r>
            <a:r>
              <a:rPr lang="hr-HR" dirty="0" err="1" smtClean="0"/>
              <a:t>Lanine</a:t>
            </a:r>
            <a:r>
              <a:rPr lang="hr-HR" dirty="0" smtClean="0"/>
              <a:t> </a:t>
            </a:r>
            <a:r>
              <a:rPr lang="hr-HR" dirty="0"/>
              <a:t>sobe je 20 m.</a:t>
            </a:r>
          </a:p>
        </p:txBody>
      </p:sp>
    </p:spTree>
    <p:extLst>
      <p:ext uri="{BB962C8B-B14F-4D97-AF65-F5344CB8AC3E}">
        <p14:creationId xmlns:p14="http://schemas.microsoft.com/office/powerpoint/2010/main" val="29990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81EFF-D032-45C9-B373-1D63A1887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531813"/>
          </a:xfrm>
        </p:spPr>
        <p:txBody>
          <a:bodyPr>
            <a:normAutofit fontScale="90000"/>
          </a:bodyPr>
          <a:lstStyle/>
          <a:p>
            <a:r>
              <a:rPr lang="hr-HR" dirty="0"/>
              <a:t>8. zadatak</a:t>
            </a:r>
            <a:endParaRPr lang="en-US" dirty="0"/>
          </a:p>
        </p:txBody>
      </p:sp>
      <p:pic>
        <p:nvPicPr>
          <p:cNvPr id="6" name="Content Placeholder 5" descr="A picture containing container, cloth&#10;&#10;Description automatically generated">
            <a:extLst>
              <a:ext uri="{FF2B5EF4-FFF2-40B4-BE49-F238E27FC236}">
                <a16:creationId xmlns:a16="http://schemas.microsoft.com/office/drawing/2014/main" id="{0C5DC4DC-0B95-4421-8E8D-04A0033E4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0696"/>
            <a:ext cx="6172200" cy="411685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8DFDC-0B65-4D57-A194-4D6DC6BE3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989014"/>
            <a:ext cx="3994785" cy="4879974"/>
          </a:xfrm>
        </p:spPr>
        <p:txBody>
          <a:bodyPr>
            <a:normAutofit/>
          </a:bodyPr>
          <a:lstStyle/>
          <a:p>
            <a:r>
              <a:rPr lang="hr-HR" sz="2400" dirty="0"/>
              <a:t>U pet vreća pšenice nalazi se ovim redoslijedom:</a:t>
            </a:r>
          </a:p>
          <a:p>
            <a:r>
              <a:rPr lang="hr-HR" sz="2400" dirty="0"/>
              <a:t>43.09 kg, 43.6 kg, 43.67 kg, 42.79 kg, 43.58 kg pšenice. U kojoj je vreći najviše, a u kojoj najmanje pšenice?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12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A1A2A-F0DB-4B37-957A-966A8800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591424"/>
          </a:xfrm>
        </p:spPr>
        <p:txBody>
          <a:bodyPr>
            <a:normAutofit fontScale="90000"/>
          </a:bodyPr>
          <a:lstStyle/>
          <a:p>
            <a:r>
              <a:rPr lang="hr-HR" dirty="0"/>
              <a:t>Rješenje 8. zadatka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0F3A7-EF78-46B6-A1D8-408CF88DB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3D04E-276A-4379-B3F5-A2B85AA65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1267586"/>
            <a:ext cx="3994785" cy="3002412"/>
          </a:xfrm>
        </p:spPr>
        <p:txBody>
          <a:bodyPr>
            <a:normAutofit/>
          </a:bodyPr>
          <a:lstStyle/>
          <a:p>
            <a:r>
              <a:rPr lang="hr-HR" sz="2400" dirty="0"/>
              <a:t>Najviše se nalazi u trećoj vreći, a najmanje u četvrtoj.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4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40F44-7B83-4A66-8CF0-8D38DDF2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457201"/>
            <a:ext cx="3994785" cy="725647"/>
          </a:xfrm>
        </p:spPr>
        <p:txBody>
          <a:bodyPr>
            <a:normAutofit/>
          </a:bodyPr>
          <a:lstStyle/>
          <a:p>
            <a:r>
              <a:rPr lang="hr-HR" dirty="0"/>
              <a:t>9. Zadatak</a:t>
            </a:r>
            <a:endParaRPr lang="en-US" dirty="0"/>
          </a:p>
        </p:txBody>
      </p:sp>
      <p:pic>
        <p:nvPicPr>
          <p:cNvPr id="6" name="Content Placeholder 5" descr="A close up of a calculator&#10;&#10;Description automatically generated">
            <a:extLst>
              <a:ext uri="{FF2B5EF4-FFF2-40B4-BE49-F238E27FC236}">
                <a16:creationId xmlns:a16="http://schemas.microsoft.com/office/drawing/2014/main" id="{FAC335DF-4975-4C4B-8791-5A68A562D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140" y="1423194"/>
            <a:ext cx="6172200" cy="347186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C28E65-D633-499F-B8EE-40D0B11C9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39" y="1073792"/>
            <a:ext cx="4783901" cy="4861872"/>
          </a:xfrm>
        </p:spPr>
        <p:txBody>
          <a:bodyPr>
            <a:normAutofit/>
          </a:bodyPr>
          <a:lstStyle/>
          <a:p>
            <a:r>
              <a:rPr lang="hr-HR" sz="2400" dirty="0"/>
              <a:t>Izračunaj</a:t>
            </a:r>
          </a:p>
          <a:p>
            <a:pPr marL="457200" indent="-457200">
              <a:buAutoNum type="alphaLcParenR"/>
            </a:pPr>
            <a:r>
              <a:rPr lang="hr-HR" sz="2400" dirty="0"/>
              <a:t>183.86 – (99.69 – 46.55)</a:t>
            </a:r>
          </a:p>
          <a:p>
            <a:pPr marL="457200" indent="-457200">
              <a:buAutoNum type="alphaLcParenR"/>
            </a:pPr>
            <a:endParaRPr lang="hr-HR" sz="2400" dirty="0"/>
          </a:p>
          <a:p>
            <a:pPr marL="457200" indent="-457200">
              <a:buAutoNum type="alphaLcParenR"/>
            </a:pPr>
            <a:r>
              <a:rPr lang="hr-HR" sz="2400" dirty="0"/>
              <a:t> 208.1 + 64.95 +  48.771</a:t>
            </a:r>
          </a:p>
          <a:p>
            <a:pPr marL="457200" indent="-457200">
              <a:buAutoNum type="alphaLcParenR"/>
            </a:pPr>
            <a:endParaRPr lang="hr-HR" sz="2400" dirty="0"/>
          </a:p>
          <a:p>
            <a:pPr marL="457200" indent="-457200">
              <a:buAutoNum type="alphaLcParenR"/>
            </a:pPr>
            <a:r>
              <a:rPr lang="hr-HR" sz="2400" dirty="0"/>
              <a:t> </a:t>
            </a:r>
            <a:r>
              <a:rPr lang="hr-HR" sz="2400" dirty="0" smtClean="0"/>
              <a:t>0.125×8×0.4</a:t>
            </a:r>
            <a:endParaRPr lang="hr-HR" sz="2400" dirty="0"/>
          </a:p>
          <a:p>
            <a:pPr marL="457200" indent="-457200">
              <a:buAutoNum type="alphaLcParenR"/>
            </a:pPr>
            <a:endParaRPr lang="hr-HR" sz="2400" dirty="0"/>
          </a:p>
          <a:p>
            <a:pPr marL="457200" indent="-457200">
              <a:buAutoNum type="alphaLcParenR"/>
            </a:pPr>
            <a:r>
              <a:rPr lang="hr-HR" sz="2400" dirty="0"/>
              <a:t> 14.3 ÷ (19.64 + 6.36) – 0.245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786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8921-DCC3-41C8-9C93-AEF415665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57018"/>
            <a:ext cx="3994785" cy="471055"/>
          </a:xfrm>
        </p:spPr>
        <p:txBody>
          <a:bodyPr>
            <a:normAutofit fontScale="90000"/>
          </a:bodyPr>
          <a:lstStyle/>
          <a:p>
            <a:r>
              <a:rPr lang="hr-HR" dirty="0"/>
              <a:t>Rješenja 9. zadatka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230CB-05A7-4F2F-A307-5BE84E5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CB3ED-C1AE-44C9-BD75-165BB2BB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9778" y="526473"/>
            <a:ext cx="4773410" cy="6488546"/>
          </a:xfrm>
        </p:spPr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hr-HR" dirty="0"/>
              <a:t>183.86 – (99.69 – 46.55)=</a:t>
            </a:r>
          </a:p>
          <a:p>
            <a:r>
              <a:rPr lang="hr-HR" dirty="0"/>
              <a:t>  183.86 – 53.14=</a:t>
            </a:r>
          </a:p>
          <a:p>
            <a:r>
              <a:rPr lang="hr-HR" dirty="0"/>
              <a:t>  130.72</a:t>
            </a:r>
          </a:p>
          <a:p>
            <a:endParaRPr lang="hr-HR" dirty="0"/>
          </a:p>
          <a:p>
            <a:pPr marL="457200" indent="-457200">
              <a:buAutoNum type="alphaLcParenR" startAt="2"/>
            </a:pPr>
            <a:r>
              <a:rPr lang="hr-HR" dirty="0"/>
              <a:t>208.1 + 64.95 + 48.771=</a:t>
            </a:r>
          </a:p>
          <a:p>
            <a:r>
              <a:rPr lang="hr-HR" dirty="0"/>
              <a:t>  273.05 + 48.771=</a:t>
            </a:r>
          </a:p>
          <a:p>
            <a:r>
              <a:rPr lang="hr-HR" dirty="0"/>
              <a:t>  321.821 </a:t>
            </a:r>
          </a:p>
          <a:p>
            <a:endParaRPr lang="hr-HR" dirty="0"/>
          </a:p>
          <a:p>
            <a:pPr marL="457200" indent="-457200">
              <a:buAutoNum type="alphaLcParenR" startAt="3"/>
            </a:pPr>
            <a:r>
              <a:rPr lang="hr-HR" dirty="0" smtClean="0"/>
              <a:t>0.125 × 8× 0.4</a:t>
            </a:r>
            <a:r>
              <a:rPr lang="hr-HR" dirty="0"/>
              <a:t>=</a:t>
            </a:r>
          </a:p>
          <a:p>
            <a:r>
              <a:rPr lang="hr-HR" dirty="0"/>
              <a:t>   </a:t>
            </a:r>
            <a:r>
              <a:rPr lang="hr-HR" dirty="0" smtClean="0"/>
              <a:t>1 × 0.4</a:t>
            </a:r>
            <a:r>
              <a:rPr lang="hr-HR" dirty="0"/>
              <a:t>=</a:t>
            </a:r>
          </a:p>
          <a:p>
            <a:r>
              <a:rPr lang="hr-HR" dirty="0"/>
              <a:t>   0.4</a:t>
            </a:r>
          </a:p>
          <a:p>
            <a:endParaRPr lang="hr-HR" dirty="0"/>
          </a:p>
          <a:p>
            <a:pPr marL="457200" indent="-457200">
              <a:buAutoNum type="alphaLcParenR" startAt="4"/>
            </a:pPr>
            <a:r>
              <a:rPr lang="hr-HR" dirty="0"/>
              <a:t>14.3 ÷ (19.64 + 6.36) – 0.245=</a:t>
            </a:r>
          </a:p>
          <a:p>
            <a:r>
              <a:rPr lang="hr-HR" dirty="0"/>
              <a:t>   14.3 ÷ 26 – 0.245=</a:t>
            </a:r>
          </a:p>
          <a:p>
            <a:r>
              <a:rPr lang="hr-HR" dirty="0"/>
              <a:t>   0.55 – 0.245=</a:t>
            </a:r>
          </a:p>
          <a:p>
            <a:r>
              <a:rPr lang="hr-HR" dirty="0"/>
              <a:t>    0. 305</a:t>
            </a:r>
          </a:p>
          <a:p>
            <a:r>
              <a:rPr lang="hr-HR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238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281DF-E83A-4829-8EAC-8146A91D2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199"/>
            <a:ext cx="3994785" cy="882074"/>
          </a:xfrm>
        </p:spPr>
        <p:txBody>
          <a:bodyPr>
            <a:normAutofit/>
          </a:bodyPr>
          <a:lstStyle/>
          <a:p>
            <a:r>
              <a:rPr lang="hr-HR" dirty="0"/>
              <a:t>10. zadatak</a:t>
            </a:r>
            <a:endParaRPr lang="en-US" dirty="0"/>
          </a:p>
        </p:txBody>
      </p:sp>
      <p:pic>
        <p:nvPicPr>
          <p:cNvPr id="6" name="Content Placeholder 5" descr="A picture containing indoor, building, floor, window&#10;&#10;Description automatically generated">
            <a:extLst>
              <a:ext uri="{FF2B5EF4-FFF2-40B4-BE49-F238E27FC236}">
                <a16:creationId xmlns:a16="http://schemas.microsoft.com/office/drawing/2014/main" id="{C763D591-9194-4D3A-B42D-82357C614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745" y="1482725"/>
            <a:ext cx="4339793" cy="363716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C5E72-AC25-40B7-96B3-DDC4BC4B3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2096655"/>
            <a:ext cx="3994785" cy="3772332"/>
          </a:xfrm>
        </p:spPr>
        <p:txBody>
          <a:bodyPr>
            <a:normAutofit/>
          </a:bodyPr>
          <a:lstStyle/>
          <a:p>
            <a:r>
              <a:rPr lang="hr-HR" sz="2400" dirty="0"/>
              <a:t>Prozorsko je staklo u obliku pravokutnika duljine 117 cm i širine  71 cm. Izračunaj ospeg i površinu toga stakla.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15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FAC0-2360-4C57-A1BD-3A53F5FD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706582"/>
          </a:xfrm>
        </p:spPr>
        <p:txBody>
          <a:bodyPr>
            <a:normAutofit fontScale="90000"/>
          </a:bodyPr>
          <a:lstStyle/>
          <a:p>
            <a:r>
              <a:rPr lang="hr-HR" dirty="0"/>
              <a:t>Rješenje 10. zadatka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827F5-E7AB-4938-AA52-EF35EBAA8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F6E0D-682D-4703-B841-74DA41289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1163782"/>
            <a:ext cx="3994785" cy="4705205"/>
          </a:xfrm>
        </p:spPr>
        <p:txBody>
          <a:bodyPr/>
          <a:lstStyle/>
          <a:p>
            <a:r>
              <a:rPr lang="hr-HR" dirty="0"/>
              <a:t>a= 117 cm</a:t>
            </a:r>
          </a:p>
          <a:p>
            <a:r>
              <a:rPr lang="hr-HR" dirty="0"/>
              <a:t>b= 71 cm </a:t>
            </a:r>
          </a:p>
          <a:p>
            <a:endParaRPr lang="hr-HR" dirty="0"/>
          </a:p>
          <a:p>
            <a:r>
              <a:rPr lang="hr-HR" dirty="0"/>
              <a:t>O= </a:t>
            </a:r>
            <a:r>
              <a:rPr lang="hr-HR" dirty="0" smtClean="0"/>
              <a:t>2×a </a:t>
            </a:r>
            <a:r>
              <a:rPr lang="hr-HR" dirty="0"/>
              <a:t>+ </a:t>
            </a:r>
            <a:r>
              <a:rPr lang="hr-HR" dirty="0" smtClean="0"/>
              <a:t>2×b</a:t>
            </a:r>
            <a:endParaRPr lang="hr-HR" dirty="0"/>
          </a:p>
          <a:p>
            <a:r>
              <a:rPr lang="hr-HR" dirty="0"/>
              <a:t>O= </a:t>
            </a:r>
            <a:r>
              <a:rPr lang="hr-HR" dirty="0" smtClean="0"/>
              <a:t>2×117 </a:t>
            </a:r>
            <a:r>
              <a:rPr lang="hr-HR" dirty="0"/>
              <a:t>cm + </a:t>
            </a:r>
            <a:r>
              <a:rPr lang="hr-HR" dirty="0" smtClean="0"/>
              <a:t>2×71 </a:t>
            </a:r>
            <a:r>
              <a:rPr lang="hr-HR" dirty="0"/>
              <a:t>cm</a:t>
            </a:r>
          </a:p>
          <a:p>
            <a:r>
              <a:rPr lang="hr-HR" dirty="0"/>
              <a:t>O= 234 cm + 142 cm</a:t>
            </a:r>
          </a:p>
          <a:p>
            <a:r>
              <a:rPr lang="hr-HR" dirty="0"/>
              <a:t>O= 376 cm</a:t>
            </a:r>
          </a:p>
          <a:p>
            <a:endParaRPr lang="hr-HR" dirty="0"/>
          </a:p>
          <a:p>
            <a:r>
              <a:rPr lang="hr-HR" dirty="0"/>
              <a:t>P= </a:t>
            </a:r>
            <a:r>
              <a:rPr lang="hr-HR" dirty="0" err="1" smtClean="0"/>
              <a:t>a×b</a:t>
            </a:r>
            <a:endParaRPr lang="hr-HR" dirty="0"/>
          </a:p>
          <a:p>
            <a:r>
              <a:rPr lang="hr-HR" dirty="0"/>
              <a:t>P= 117 </a:t>
            </a:r>
            <a:r>
              <a:rPr lang="hr-HR" dirty="0" smtClean="0"/>
              <a:t>cm × 71 </a:t>
            </a:r>
            <a:r>
              <a:rPr lang="hr-HR" dirty="0"/>
              <a:t>cm</a:t>
            </a:r>
          </a:p>
          <a:p>
            <a:r>
              <a:rPr lang="hr-HR" dirty="0"/>
              <a:t>P= 8,307 cm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13CFE73-5E11-4C76-8ADF-A6997082E51F}"/>
                  </a:ext>
                </a:extLst>
              </p14:cNvPr>
              <p14:cNvContentPartPr/>
              <p14:nvPr/>
            </p14:nvContentPartPr>
            <p14:xfrm>
              <a:off x="2086884" y="5154676"/>
              <a:ext cx="79560" cy="129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13CFE73-5E11-4C76-8ADF-A6997082E5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78244" y="5145676"/>
                <a:ext cx="97200" cy="14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673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4ABD97-0272-410A-BA06-7BEACF38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1002484"/>
          </a:xfrm>
        </p:spPr>
        <p:txBody>
          <a:bodyPr/>
          <a:lstStyle/>
          <a:p>
            <a:r>
              <a:rPr lang="hr-HR" dirty="0"/>
              <a:t>1. zadatak</a:t>
            </a:r>
            <a:endParaRPr lang="en-US" dirty="0"/>
          </a:p>
        </p:txBody>
      </p:sp>
      <p:pic>
        <p:nvPicPr>
          <p:cNvPr id="8" name="Content Placeholder 7" descr="A city on the water&#10;&#10;Description automatically generated with low confidence">
            <a:extLst>
              <a:ext uri="{FF2B5EF4-FFF2-40B4-BE49-F238E27FC236}">
                <a16:creationId xmlns:a16="http://schemas.microsoft.com/office/drawing/2014/main" id="{22143859-305B-4706-93E3-0AD0F9226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423194"/>
            <a:ext cx="6172200" cy="347186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36EB4F-56CA-4DD9-921E-2FCBD9E7E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7091" y="1952546"/>
            <a:ext cx="4700516" cy="3598509"/>
          </a:xfrm>
        </p:spPr>
        <p:txBody>
          <a:bodyPr>
            <a:normAutofit/>
          </a:bodyPr>
          <a:lstStyle/>
          <a:p>
            <a:r>
              <a:rPr lang="hr-HR" sz="2400" dirty="0"/>
              <a:t>Nika je za proljetne praznike putovala u Dubrovnik. Sa sobom je u auto ponjela list papira kvadratnog oblika. Zanimali su je opseg i površina papira čija je stranica duljine 7 cm?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49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AF100-2110-41D2-A292-16576D56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1"/>
            <a:ext cx="3994785" cy="1029854"/>
          </a:xfrm>
        </p:spPr>
        <p:txBody>
          <a:bodyPr>
            <a:normAutofit fontScale="90000"/>
          </a:bodyPr>
          <a:lstStyle/>
          <a:p>
            <a:r>
              <a:rPr lang="hr-HR" dirty="0"/>
              <a:t>Rješenje 1. zadatka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C58F8-94D6-431B-9E1A-9459C2377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0B252-0783-4B94-A264-3EB7286E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39" y="1537416"/>
            <a:ext cx="3994785" cy="4323635"/>
          </a:xfrm>
        </p:spPr>
        <p:txBody>
          <a:bodyPr>
            <a:normAutofit fontScale="92500" lnSpcReduction="20000"/>
          </a:bodyPr>
          <a:lstStyle/>
          <a:p>
            <a:r>
              <a:rPr lang="hr-HR" sz="2600" dirty="0"/>
              <a:t>a= 7 cm</a:t>
            </a:r>
          </a:p>
          <a:p>
            <a:endParaRPr lang="hr-HR" sz="2600" dirty="0"/>
          </a:p>
          <a:p>
            <a:r>
              <a:rPr lang="hr-HR" sz="2600" dirty="0"/>
              <a:t>O= </a:t>
            </a:r>
            <a:r>
              <a:rPr lang="hr-HR" sz="2600" dirty="0" smtClean="0"/>
              <a:t>4×a</a:t>
            </a:r>
            <a:endParaRPr lang="hr-HR" sz="2600" dirty="0"/>
          </a:p>
          <a:p>
            <a:r>
              <a:rPr lang="hr-HR" sz="2600" dirty="0" smtClean="0"/>
              <a:t>O=4×7  </a:t>
            </a:r>
            <a:r>
              <a:rPr lang="hr-HR" sz="2600" dirty="0"/>
              <a:t>cm</a:t>
            </a:r>
          </a:p>
          <a:p>
            <a:r>
              <a:rPr lang="hr-HR" sz="2600" dirty="0"/>
              <a:t>O= 28 cm</a:t>
            </a:r>
          </a:p>
          <a:p>
            <a:r>
              <a:rPr lang="hr-HR" sz="2600" dirty="0"/>
              <a:t>Opseg papira je 28 cm.</a:t>
            </a:r>
          </a:p>
          <a:p>
            <a:endParaRPr lang="hr-HR" sz="2600" dirty="0"/>
          </a:p>
          <a:p>
            <a:r>
              <a:rPr lang="hr-HR" sz="2600" dirty="0"/>
              <a:t>P= </a:t>
            </a:r>
            <a:r>
              <a:rPr lang="hr-HR" sz="2600" dirty="0" err="1" smtClean="0"/>
              <a:t>a×a</a:t>
            </a:r>
            <a:endParaRPr lang="hr-HR" sz="2600" dirty="0"/>
          </a:p>
          <a:p>
            <a:r>
              <a:rPr lang="hr-HR" sz="2600" dirty="0"/>
              <a:t>P= 7 cm </a:t>
            </a:r>
            <a:r>
              <a:rPr lang="hr-HR" sz="2600" dirty="0" smtClean="0"/>
              <a:t>× </a:t>
            </a:r>
            <a:r>
              <a:rPr lang="hr-HR" sz="2600" dirty="0"/>
              <a:t>7 cm</a:t>
            </a:r>
          </a:p>
          <a:p>
            <a:r>
              <a:rPr lang="hr-HR" sz="2600" dirty="0"/>
              <a:t>P= 49 cm</a:t>
            </a:r>
          </a:p>
          <a:p>
            <a:r>
              <a:rPr lang="hr-HR" sz="2600" dirty="0"/>
              <a:t>Površina papira je 49 cm.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96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FC995-4720-46FF-ACFA-945F7EB1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1094763"/>
          </a:xfrm>
        </p:spPr>
        <p:txBody>
          <a:bodyPr/>
          <a:lstStyle/>
          <a:p>
            <a:r>
              <a:rPr lang="hr-HR" dirty="0"/>
              <a:t>2. zadatak</a:t>
            </a:r>
            <a:endParaRPr lang="en-US" dirty="0"/>
          </a:p>
        </p:txBody>
      </p:sp>
      <p:pic>
        <p:nvPicPr>
          <p:cNvPr id="6" name="Content Placeholder 5" descr="A picture containing toy, LEGO, doll, indoor&#10;&#10;Description automatically generated">
            <a:extLst>
              <a:ext uri="{FF2B5EF4-FFF2-40B4-BE49-F238E27FC236}">
                <a16:creationId xmlns:a16="http://schemas.microsoft.com/office/drawing/2014/main" id="{9C8C9DF1-98C3-46A5-A0B0-CF99AF91A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27" y="531091"/>
            <a:ext cx="5403850" cy="541178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29E7D-049F-4A71-80CE-CE936C8BE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994785" cy="5153891"/>
          </a:xfrm>
        </p:spPr>
        <p:txBody>
          <a:bodyPr>
            <a:normAutofit/>
          </a:bodyPr>
          <a:lstStyle/>
          <a:p>
            <a:r>
              <a:rPr lang="hr-HR" sz="2400" dirty="0" smtClean="0"/>
              <a:t>Slika </a:t>
            </a:r>
            <a:r>
              <a:rPr lang="hr-HR" sz="2400" dirty="0"/>
              <a:t>koju majstor treba uramiti ima duljinu 70 cm i širinu 45 cm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 </a:t>
            </a:r>
            <a:r>
              <a:rPr lang="hr-HR" sz="2400" dirty="0"/>
              <a:t>Koliko je potrebno drvene rame za uramljivanje te slike? </a:t>
            </a:r>
            <a:endParaRPr lang="hr-HR" sz="2400" dirty="0" smtClean="0"/>
          </a:p>
          <a:p>
            <a:r>
              <a:rPr lang="hr-HR" sz="2400" dirty="0" smtClean="0"/>
              <a:t>Ako </a:t>
            </a:r>
            <a:r>
              <a:rPr lang="hr-HR" sz="2400" dirty="0"/>
              <a:t>majstor ima letvu dugačku 250 cm, koliko će mu ostati materijala?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929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21DD-FC25-4D3C-9ECC-BD5B3D9E8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717259"/>
          </a:xfrm>
        </p:spPr>
        <p:txBody>
          <a:bodyPr>
            <a:normAutofit fontScale="90000"/>
          </a:bodyPr>
          <a:lstStyle/>
          <a:p>
            <a:r>
              <a:rPr lang="hr-HR" dirty="0"/>
              <a:t>Rješenje 2. zadatka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A5FD8-B59F-49D7-A9F2-D74FD7A31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F3781-DD26-4CB9-B7EC-F6D60D771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1174459"/>
            <a:ext cx="3994785" cy="4773335"/>
          </a:xfrm>
        </p:spPr>
        <p:txBody>
          <a:bodyPr>
            <a:noAutofit/>
          </a:bodyPr>
          <a:lstStyle/>
          <a:p>
            <a:r>
              <a:rPr lang="hr-HR" sz="2400" dirty="0"/>
              <a:t>a= 70 cm </a:t>
            </a:r>
          </a:p>
          <a:p>
            <a:r>
              <a:rPr lang="hr-HR" sz="2400" dirty="0"/>
              <a:t>b= 45 cm</a:t>
            </a:r>
          </a:p>
          <a:p>
            <a:endParaRPr lang="hr-HR" sz="2400" dirty="0" smtClean="0"/>
          </a:p>
          <a:p>
            <a:r>
              <a:rPr lang="hr-HR" sz="2400" dirty="0" smtClean="0"/>
              <a:t>O</a:t>
            </a:r>
            <a:r>
              <a:rPr lang="hr-HR" sz="2400" dirty="0"/>
              <a:t>= </a:t>
            </a:r>
            <a:r>
              <a:rPr lang="hr-HR" sz="2400" dirty="0" smtClean="0"/>
              <a:t>2×a </a:t>
            </a:r>
            <a:r>
              <a:rPr lang="hr-HR" sz="2400" dirty="0"/>
              <a:t>+ </a:t>
            </a:r>
            <a:r>
              <a:rPr lang="hr-HR" sz="2400" dirty="0" smtClean="0"/>
              <a:t>2×b</a:t>
            </a:r>
            <a:endParaRPr lang="hr-HR" sz="2400" dirty="0"/>
          </a:p>
          <a:p>
            <a:r>
              <a:rPr lang="hr-HR" sz="2400" dirty="0"/>
              <a:t>O= </a:t>
            </a:r>
            <a:r>
              <a:rPr lang="hr-HR" sz="2400" dirty="0" smtClean="0"/>
              <a:t>2×70 </a:t>
            </a:r>
            <a:r>
              <a:rPr lang="hr-HR" sz="2400" dirty="0"/>
              <a:t>cm + </a:t>
            </a:r>
            <a:r>
              <a:rPr lang="hr-HR" sz="2400" dirty="0" smtClean="0"/>
              <a:t>2×45 </a:t>
            </a:r>
            <a:r>
              <a:rPr lang="hr-HR" sz="2400" dirty="0"/>
              <a:t>cm</a:t>
            </a:r>
          </a:p>
          <a:p>
            <a:r>
              <a:rPr lang="hr-HR" sz="2400" dirty="0"/>
              <a:t>O= 140 cm + 90 cm</a:t>
            </a:r>
          </a:p>
          <a:p>
            <a:r>
              <a:rPr lang="hr-HR" sz="2400" dirty="0"/>
              <a:t>O= 230 cm</a:t>
            </a:r>
          </a:p>
          <a:p>
            <a:r>
              <a:rPr lang="hr-HR" sz="2400" dirty="0"/>
              <a:t>Majstoru je potrebno 230 cm drvene rame.</a:t>
            </a:r>
          </a:p>
          <a:p>
            <a:r>
              <a:rPr lang="hr-HR" sz="2400" dirty="0" smtClean="0"/>
              <a:t>250 </a:t>
            </a:r>
            <a:r>
              <a:rPr lang="hr-HR" sz="2400" dirty="0"/>
              <a:t>cm – 230 cm= 20 cm</a:t>
            </a:r>
          </a:p>
          <a:p>
            <a:r>
              <a:rPr lang="hr-HR" sz="2400" dirty="0"/>
              <a:t>Ostat će mu 20 cm materijala.</a:t>
            </a:r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595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18928-485D-4F6A-B5E1-FF652A2A2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297809"/>
            <a:ext cx="3994785" cy="691204"/>
          </a:xfrm>
        </p:spPr>
        <p:txBody>
          <a:bodyPr/>
          <a:lstStyle/>
          <a:p>
            <a:r>
              <a:rPr lang="hr-HR" dirty="0"/>
              <a:t>3. zadatak</a:t>
            </a:r>
            <a:endParaRPr lang="en-US" dirty="0"/>
          </a:p>
        </p:txBody>
      </p:sp>
      <p:pic>
        <p:nvPicPr>
          <p:cNvPr id="6" name="Content Placeholder 5" descr="A person carrying shopping bags&#10;&#10;Description automatically generated with medium confidence">
            <a:extLst>
              <a:ext uri="{FF2B5EF4-FFF2-40B4-BE49-F238E27FC236}">
                <a16:creationId xmlns:a16="http://schemas.microsoft.com/office/drawing/2014/main" id="{D2622528-0177-4B9A-A2C6-C2C268168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91" y="1274618"/>
            <a:ext cx="5255491" cy="349568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ED4894-78CA-4ECD-8E6B-24B3625C9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989014"/>
            <a:ext cx="3994785" cy="4879974"/>
          </a:xfrm>
        </p:spPr>
        <p:txBody>
          <a:bodyPr>
            <a:normAutofit/>
          </a:bodyPr>
          <a:lstStyle/>
          <a:p>
            <a:r>
              <a:rPr lang="hr-HR" sz="2400" dirty="0"/>
              <a:t>Luka je kupio CD za 107.5 kn, kalkulator za 83.35 kn i olovku za 1.45 kn. Dao je blagajnici određenu svotu novca nakon čega mu je ona vratila 8.60. Koliku je svotu Luka dao blagajnici?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18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1D747-DED0-47D2-AAB9-E2F15D04A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622453"/>
          </a:xfrm>
        </p:spPr>
        <p:txBody>
          <a:bodyPr>
            <a:normAutofit fontScale="90000"/>
          </a:bodyPr>
          <a:lstStyle/>
          <a:p>
            <a:r>
              <a:rPr lang="hr-HR" dirty="0"/>
              <a:t>Rješenje 3. zadatka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0F3BE-BAB0-4CD6-B203-5B24CCEC3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08FEE-27E5-4698-BBB4-E52E62CF5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079653"/>
            <a:ext cx="4346576" cy="4789334"/>
          </a:xfrm>
        </p:spPr>
        <p:txBody>
          <a:bodyPr/>
          <a:lstStyle/>
          <a:p>
            <a:r>
              <a:rPr lang="hr-HR" sz="2400" dirty="0"/>
              <a:t>107.5 kn + 83.35 kn + 1.45 kn </a:t>
            </a:r>
            <a:endParaRPr lang="hr-HR" sz="2400" dirty="0" smtClean="0"/>
          </a:p>
          <a:p>
            <a:r>
              <a:rPr lang="hr-HR" sz="2400" dirty="0" smtClean="0"/>
              <a:t>= 190.85 </a:t>
            </a:r>
            <a:r>
              <a:rPr lang="hr-HR" sz="2400" dirty="0"/>
              <a:t>kn + 1.45 kn = </a:t>
            </a:r>
          </a:p>
          <a:p>
            <a:r>
              <a:rPr lang="hr-HR" sz="2400" dirty="0" smtClean="0"/>
              <a:t>192.30 </a:t>
            </a:r>
            <a:r>
              <a:rPr lang="hr-HR" sz="2400" dirty="0"/>
              <a:t>kn</a:t>
            </a:r>
          </a:p>
          <a:p>
            <a:endParaRPr lang="hr-HR" sz="2400" dirty="0"/>
          </a:p>
          <a:p>
            <a:r>
              <a:rPr lang="hr-HR" sz="2400" dirty="0" smtClean="0"/>
              <a:t>192.30 </a:t>
            </a:r>
            <a:r>
              <a:rPr lang="hr-HR" sz="2400" dirty="0"/>
              <a:t>kn + 8.60 kn =</a:t>
            </a:r>
          </a:p>
          <a:p>
            <a:r>
              <a:rPr lang="hr-HR" sz="2400" dirty="0" smtClean="0"/>
              <a:t>200.90 </a:t>
            </a:r>
            <a:r>
              <a:rPr lang="hr-HR" sz="2400" dirty="0"/>
              <a:t>kn</a:t>
            </a:r>
          </a:p>
          <a:p>
            <a:r>
              <a:rPr lang="hr-HR" sz="2400" dirty="0"/>
              <a:t>  Luka je blagajnici dao </a:t>
            </a:r>
            <a:r>
              <a:rPr lang="hr-HR" sz="2400" dirty="0" smtClean="0"/>
              <a:t>200.90 </a:t>
            </a:r>
            <a:r>
              <a:rPr lang="hr-HR" sz="2400" dirty="0"/>
              <a:t>kn.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4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3A10-C899-4BE9-A654-091AA31BF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656376"/>
          </a:xfrm>
        </p:spPr>
        <p:txBody>
          <a:bodyPr>
            <a:normAutofit/>
          </a:bodyPr>
          <a:lstStyle/>
          <a:p>
            <a:r>
              <a:rPr lang="hr-HR" dirty="0"/>
              <a:t>4. zadatak</a:t>
            </a:r>
            <a:endParaRPr lang="en-US" dirty="0"/>
          </a:p>
        </p:txBody>
      </p:sp>
      <p:pic>
        <p:nvPicPr>
          <p:cNvPr id="6" name="Content Placeholder 5" descr="A picture containing colorful, drawing, several&#10;&#10;Description automatically generated">
            <a:extLst>
              <a:ext uri="{FF2B5EF4-FFF2-40B4-BE49-F238E27FC236}">
                <a16:creationId xmlns:a16="http://schemas.microsoft.com/office/drawing/2014/main" id="{18F2B40E-C2E3-400F-893C-CF05D022B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47" y="1366092"/>
            <a:ext cx="5299113" cy="331703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FC3F2-82AA-43AF-ADD0-A89497512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1113576"/>
            <a:ext cx="3994785" cy="4747475"/>
          </a:xfrm>
        </p:spPr>
        <p:txBody>
          <a:bodyPr>
            <a:normAutofit/>
          </a:bodyPr>
          <a:lstStyle/>
          <a:p>
            <a:r>
              <a:rPr lang="hr-HR" sz="2400" dirty="0"/>
              <a:t>Nina i Petra uspoređuju ocjene iz likovne kulture. Izračunaj njihove prosječne ocjene iz likovne kulture. Koja je bolja učenica?</a:t>
            </a:r>
          </a:p>
          <a:p>
            <a:r>
              <a:rPr lang="hr-HR" sz="2400" dirty="0"/>
              <a:t>Ninine ocjene: 5, 5, 4, 3, 5, 5, 4, 4, 1, 1</a:t>
            </a:r>
          </a:p>
          <a:p>
            <a:r>
              <a:rPr lang="hr-HR" sz="2400" dirty="0"/>
              <a:t>Petrine ocjene: 2, 4, 5, 5, 5, 4, 5, 5, 1, 5</a:t>
            </a:r>
          </a:p>
        </p:txBody>
      </p:sp>
    </p:spTree>
    <p:extLst>
      <p:ext uri="{BB962C8B-B14F-4D97-AF65-F5344CB8AC3E}">
        <p14:creationId xmlns:p14="http://schemas.microsoft.com/office/powerpoint/2010/main" val="243855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9F842-6BED-4876-848D-73A8E8030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647323"/>
          </a:xfrm>
        </p:spPr>
        <p:txBody>
          <a:bodyPr>
            <a:normAutofit fontScale="90000"/>
          </a:bodyPr>
          <a:lstStyle/>
          <a:p>
            <a:r>
              <a:rPr lang="hr-HR" dirty="0"/>
              <a:t>Rješenje 5. zadatka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7CA02-9D8C-414B-9B3A-97BD69A89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94F45-84C0-4D7A-8054-B96725C59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1104524"/>
            <a:ext cx="3994785" cy="4764464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Ninin prosjek:</a:t>
            </a:r>
          </a:p>
          <a:p>
            <a:r>
              <a:rPr lang="hr-HR" sz="2400" dirty="0"/>
              <a:t>(5+5+4+3+5+5+4+4+1+1)÷10=</a:t>
            </a:r>
          </a:p>
          <a:p>
            <a:r>
              <a:rPr lang="hr-HR" sz="2400" dirty="0"/>
              <a:t>37÷10=</a:t>
            </a:r>
          </a:p>
          <a:p>
            <a:r>
              <a:rPr lang="hr-HR" sz="2400" dirty="0"/>
              <a:t>3.7</a:t>
            </a:r>
          </a:p>
          <a:p>
            <a:endParaRPr lang="hr-HR" sz="2400" dirty="0"/>
          </a:p>
          <a:p>
            <a:r>
              <a:rPr lang="hr-HR" sz="2400" dirty="0"/>
              <a:t>Petrin prosjek:</a:t>
            </a:r>
          </a:p>
          <a:p>
            <a:r>
              <a:rPr lang="hr-HR" sz="2400" dirty="0"/>
              <a:t>(2+4+5+5+5+4+5+5+1+5)÷10=</a:t>
            </a:r>
          </a:p>
          <a:p>
            <a:r>
              <a:rPr lang="hr-HR" sz="2400" dirty="0"/>
              <a:t>41÷10=</a:t>
            </a:r>
          </a:p>
          <a:p>
            <a:r>
              <a:rPr lang="hr-HR" sz="2400" dirty="0"/>
              <a:t>4.1</a:t>
            </a:r>
          </a:p>
          <a:p>
            <a:endParaRPr lang="hr-HR" sz="2400" dirty="0"/>
          </a:p>
          <a:p>
            <a:r>
              <a:rPr lang="hr-HR" sz="2400" dirty="0"/>
              <a:t>Petra je bolja učenica.</a:t>
            </a:r>
          </a:p>
          <a:p>
            <a:endParaRPr lang="hr-HR" sz="2400" dirty="0"/>
          </a:p>
          <a:p>
            <a:endParaRPr lang="hr-HR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fettiVTI">
  <a:themeElements>
    <a:clrScheme name="AnalogousFromRegularSeedLeftStep">
      <a:dk1>
        <a:srgbClr val="000000"/>
      </a:dk1>
      <a:lt1>
        <a:srgbClr val="FFFFFF"/>
      </a:lt1>
      <a:dk2>
        <a:srgbClr val="231B30"/>
      </a:dk2>
      <a:lt2>
        <a:srgbClr val="F0F3F3"/>
      </a:lt2>
      <a:accent1>
        <a:srgbClr val="E73929"/>
      </a:accent1>
      <a:accent2>
        <a:srgbClr val="D51756"/>
      </a:accent2>
      <a:accent3>
        <a:srgbClr val="E729B7"/>
      </a:accent3>
      <a:accent4>
        <a:srgbClr val="B517D5"/>
      </a:accent4>
      <a:accent5>
        <a:srgbClr val="7829E7"/>
      </a:accent5>
      <a:accent6>
        <a:srgbClr val="3031D9"/>
      </a:accent6>
      <a:hlink>
        <a:srgbClr val="3599A1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718</Words>
  <Application>Microsoft Office PowerPoint</Application>
  <PresentationFormat>Široki zaslon</PresentationFormat>
  <Paragraphs>148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Calibri</vt:lpstr>
      <vt:lpstr>Gill Sans Nova</vt:lpstr>
      <vt:lpstr>ConfettiVTI</vt:lpstr>
      <vt:lpstr>Matematička slikovnica</vt:lpstr>
      <vt:lpstr>1. zadatak</vt:lpstr>
      <vt:lpstr>Rješenje 1. zadatka</vt:lpstr>
      <vt:lpstr>2. zadatak</vt:lpstr>
      <vt:lpstr>Rješenje 2. zadatka</vt:lpstr>
      <vt:lpstr>3. zadatak</vt:lpstr>
      <vt:lpstr>Rješenje 3. zadatka</vt:lpstr>
      <vt:lpstr>4. zadatak</vt:lpstr>
      <vt:lpstr>Rješenje 5. zadatka</vt:lpstr>
      <vt:lpstr>6. zadatak</vt:lpstr>
      <vt:lpstr>Rješenje 6. zadatka</vt:lpstr>
      <vt:lpstr>7. zadatak</vt:lpstr>
      <vt:lpstr>Rješenje 7. zadatka</vt:lpstr>
      <vt:lpstr>8. zadatak</vt:lpstr>
      <vt:lpstr>Rješenje 8. zadatka</vt:lpstr>
      <vt:lpstr>9. Zadatak</vt:lpstr>
      <vt:lpstr>Rješenja 9. zadatka</vt:lpstr>
      <vt:lpstr>10. zadatak</vt:lpstr>
      <vt:lpstr>Rješenje 10. zadatka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Matematička slikovnica</dc:title>
  <dc:creator>Hrvojka Salopek Prpić</dc:creator>
  <cp:lastModifiedBy>Profesori</cp:lastModifiedBy>
  <cp:revision>3</cp:revision>
  <dcterms:created xsi:type="dcterms:W3CDTF">2022-04-28T12:51:33Z</dcterms:created>
  <dcterms:modified xsi:type="dcterms:W3CDTF">2022-05-12T07:27:57Z</dcterms:modified>
</cp:coreProperties>
</file>